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6"/>
  </p:notesMasterIdLst>
  <p:sldIdLst>
    <p:sldId id="256" r:id="rId2"/>
    <p:sldId id="289" r:id="rId3"/>
    <p:sldId id="261" r:id="rId4"/>
    <p:sldId id="336" r:id="rId5"/>
    <p:sldId id="366" r:id="rId6"/>
    <p:sldId id="365" r:id="rId7"/>
    <p:sldId id="334" r:id="rId8"/>
    <p:sldId id="331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33" r:id="rId28"/>
    <p:sldId id="392" r:id="rId29"/>
    <p:sldId id="393" r:id="rId30"/>
    <p:sldId id="391" r:id="rId31"/>
    <p:sldId id="330" r:id="rId32"/>
    <p:sldId id="395" r:id="rId33"/>
    <p:sldId id="394" r:id="rId34"/>
    <p:sldId id="405" r:id="rId35"/>
    <p:sldId id="404" r:id="rId36"/>
    <p:sldId id="403" r:id="rId37"/>
    <p:sldId id="402" r:id="rId38"/>
    <p:sldId id="401" r:id="rId39"/>
    <p:sldId id="400" r:id="rId40"/>
    <p:sldId id="399" r:id="rId41"/>
    <p:sldId id="398" r:id="rId42"/>
    <p:sldId id="397" r:id="rId43"/>
    <p:sldId id="340" r:id="rId44"/>
    <p:sldId id="276" r:id="rId45"/>
  </p:sldIdLst>
  <p:sldSz cx="9144000" cy="5143500" type="screen16x9"/>
  <p:notesSz cx="6858000" cy="9144000"/>
  <p:embeddedFontLst>
    <p:embeddedFont>
      <p:font typeface="Oxygen" panose="02020500000000000000" charset="0"/>
      <p:regular r:id="rId47"/>
      <p:bold r:id="rId48"/>
    </p:embeddedFont>
    <p:embeddedFont>
      <p:font typeface="Roboto" panose="02020500000000000000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340">
          <p15:clr>
            <a:srgbClr val="EA4335"/>
          </p15:clr>
        </p15:guide>
        <p15:guide id="4" pos="54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34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1B1F01-4A20-43BA-B43D-1AAEA766812C}">
  <a:tblStyle styleId="{F31B1F01-4A20-43BA-B43D-1AAEA76681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714" autoAdjust="0"/>
  </p:normalViewPr>
  <p:slideViewPr>
    <p:cSldViewPr snapToGrid="0">
      <p:cViewPr varScale="1">
        <p:scale>
          <a:sx n="70" d="100"/>
          <a:sy n="70" d="100"/>
        </p:scale>
        <p:origin x="1810" y="48"/>
      </p:cViewPr>
      <p:guideLst>
        <p:guide orient="horz" pos="1620"/>
        <p:guide pos="2880"/>
        <p:guide pos="340"/>
        <p:guide pos="5420"/>
        <p:guide orient="horz" pos="340"/>
        <p:guide orient="horz" pos="2934"/>
      </p:guideLst>
    </p:cSldViewPr>
  </p:slideViewPr>
  <p:notesTextViewPr>
    <p:cViewPr>
      <p:scale>
        <a:sx n="1" d="1"/>
        <a:sy n="1" d="1"/>
      </p:scale>
      <p:origin x="0" y="-178"/>
    </p:cViewPr>
  </p:notesTextViewPr>
  <p:sorterViewPr>
    <p:cViewPr varScale="1">
      <p:scale>
        <a:sx n="100" d="100"/>
        <a:sy n="100" d="100"/>
      </p:scale>
      <p:origin x="0" y="-6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這個價值的用途，是讓我們大致瞭解網站的哪些網頁對網站收益更有貢獻。如果網頁並未以任何形式參與網站的電子商務交易，該網頁的「網頁價值」就等於 </a:t>
            </a:r>
            <a:r>
              <a:rPr lang="en-US" altLang="zh-TW" sz="1100" dirty="0" smtClean="0">
                <a:solidFill>
                  <a:srgbClr val="FFFFFF"/>
                </a:solidFill>
              </a:rPr>
              <a:t>$0 </a:t>
            </a:r>
            <a:r>
              <a:rPr lang="zh-TW" altLang="en-US" sz="1100" dirty="0" smtClean="0">
                <a:solidFill>
                  <a:srgbClr val="FFFFFF"/>
                </a:solidFill>
              </a:rPr>
              <a:t>美元，因為使用者未曾在進行交易的工作階段造訪該網頁。</a:t>
            </a:r>
          </a:p>
          <a:p>
            <a:pPr lvl="0"/>
            <a:endParaRPr lang="zh-TW" altLang="en-US" sz="1100" dirty="0" smtClean="0">
              <a:solidFill>
                <a:srgbClr val="FFFFFF"/>
              </a:solidFill>
            </a:endParaRPr>
          </a:p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電子商務收益 </a:t>
            </a:r>
            <a:r>
              <a:rPr lang="en-US" altLang="zh-TW" sz="1100" dirty="0" smtClean="0">
                <a:solidFill>
                  <a:srgbClr val="FFFFFF"/>
                </a:solidFill>
              </a:rPr>
              <a:t>+ </a:t>
            </a:r>
            <a:r>
              <a:rPr lang="zh-TW" altLang="en-US" sz="1100" dirty="0" smtClean="0">
                <a:solidFill>
                  <a:srgbClr val="FFFFFF"/>
                </a:solidFill>
              </a:rPr>
              <a:t>總目標價值</a:t>
            </a:r>
          </a:p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特定頁面的不重複瀏覽量</a:t>
            </a:r>
            <a:endParaRPr kumimoji="0" lang="zh-TW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84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假設您想要知道網頁 B 的「網頁價值」，而已知的因素如下：</a:t>
            </a:r>
            <a:endParaRPr lang="zh-TW" altLang="zh-TW" sz="11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1100" b="1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目標網頁 D</a:t>
            </a: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：$10 美元 (請注意，初次在 Analytics (分析) 的「設定」頁面建立目標時，必須指定目標網頁的價值)</a:t>
            </a:r>
            <a:b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</a:b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收據網頁 E：$100 美元 (這是使用者進行 $100 美元的電子商務交易的網頁)</a:t>
            </a:r>
            <a:b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</a:b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網頁 B 的不重複網頁瀏覽量：一次</a:t>
            </a:r>
            <a:endParaRPr lang="zh-TW" altLang="zh-TW" sz="11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接下來，您需要設定「網頁價值」計算式，如下所示：</a:t>
            </a:r>
            <a:endParaRPr lang="zh-TW" altLang="zh-TW" sz="11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1100" b="1" u="sng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電子商務收益 </a:t>
            </a:r>
            <a:r>
              <a:rPr lang="zh-TW" altLang="zh-TW" sz="1100" u="sng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($100 美元) + </a:t>
            </a:r>
            <a:r>
              <a:rPr lang="zh-TW" altLang="zh-TW" sz="1100" b="1" u="sng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總目標價值 </a:t>
            </a:r>
            <a:r>
              <a:rPr lang="zh-TW" altLang="zh-TW" sz="1100" u="sng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($10 美元)</a:t>
            </a: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/>
            </a:r>
            <a:b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</a:br>
            <a:r>
              <a:rPr lang="zh-TW" altLang="zh-TW" sz="1100" b="1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網頁 B 的不重複網頁瀏覽量</a:t>
            </a: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 (1)</a:t>
            </a:r>
            <a:endParaRPr lang="zh-TW" altLang="zh-TW" sz="11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1100" dirty="0" smtClean="0">
                <a:solidFill>
                  <a:schemeClr val="bg1"/>
                </a:solidFill>
                <a:latin typeface="Arial" panose="020B0604020202020204" pitchFamily="34" charset="0"/>
                <a:ea typeface="Google Sans Text"/>
              </a:rPr>
              <a:t>網頁 B 的「網頁價值」為 $110 美元，因為使用者在這個工作階段中造訪目標網頁之前，只造訪網頁 B 一次。</a:t>
            </a:r>
            <a:endParaRPr lang="zh-TW" altLang="zh-TW" sz="11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7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現在讓我們進一步探索，當我們結合兩個不同工作階段的資料時，網頁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B </a:t>
            </a:r>
            <a:r>
              <a:rPr lang="zh-TW" altLang="en-US" sz="1100" dirty="0" smtClean="0">
                <a:solidFill>
                  <a:schemeClr val="bg1"/>
                </a:solidFill>
              </a:rPr>
              <a:t>的「網頁價值」會有什麼影響。您可以看到網頁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B </a:t>
            </a:r>
            <a:r>
              <a:rPr lang="zh-TW" altLang="en-US" sz="1100" dirty="0" smtClean="0">
                <a:solidFill>
                  <a:schemeClr val="bg1"/>
                </a:solidFill>
              </a:rPr>
              <a:t>在工作階段 </a:t>
            </a:r>
            <a:r>
              <a:rPr lang="en-US" altLang="zh-TW" sz="1100" dirty="0" smtClean="0">
                <a:solidFill>
                  <a:schemeClr val="bg1"/>
                </a:solidFill>
              </a:rPr>
              <a:t>1 </a:t>
            </a:r>
            <a:r>
              <a:rPr lang="zh-TW" altLang="en-US" sz="1100" dirty="0" smtClean="0">
                <a:solidFill>
                  <a:schemeClr val="bg1"/>
                </a:solidFill>
              </a:rPr>
              <a:t>期間只有一次瀏覽，但在工作階段 </a:t>
            </a:r>
            <a:r>
              <a:rPr lang="en-US" altLang="zh-TW" sz="1100" dirty="0" smtClean="0">
                <a:solidFill>
                  <a:schemeClr val="bg1"/>
                </a:solidFill>
              </a:rPr>
              <a:t>2 </a:t>
            </a:r>
            <a:r>
              <a:rPr lang="zh-TW" altLang="en-US" sz="1100" dirty="0" smtClean="0">
                <a:solidFill>
                  <a:schemeClr val="bg1"/>
                </a:solidFill>
              </a:rPr>
              <a:t>則增加為兩次瀏覽 </a:t>
            </a:r>
            <a:r>
              <a:rPr lang="en-US" altLang="zh-TW" sz="1100" dirty="0" smtClean="0">
                <a:solidFill>
                  <a:schemeClr val="bg1"/>
                </a:solidFill>
              </a:rPr>
              <a:t>(</a:t>
            </a:r>
            <a:r>
              <a:rPr lang="zh-TW" altLang="en-US" sz="1100" dirty="0" smtClean="0">
                <a:solidFill>
                  <a:schemeClr val="bg1"/>
                </a:solidFill>
              </a:rPr>
              <a:t>假設這兩次瀏覽來自於同一位使用者</a:t>
            </a:r>
            <a:r>
              <a:rPr lang="en-US" altLang="zh-TW" sz="1100" dirty="0" smtClean="0">
                <a:solidFill>
                  <a:schemeClr val="bg1"/>
                </a:solidFill>
              </a:rPr>
              <a:t>)</a:t>
            </a:r>
            <a:r>
              <a:rPr lang="zh-TW" altLang="en-US" sz="1100" dirty="0" smtClean="0">
                <a:solidFill>
                  <a:schemeClr val="bg1"/>
                </a:solidFill>
              </a:rPr>
              <a:t>。這兩個工作階段的電子商務總收益是相同的，雖然有兩次不重複網頁瀏覽，但兩個工作階段還是只有一筆電子商務交易總計。</a:t>
            </a:r>
          </a:p>
          <a:p>
            <a:endParaRPr lang="zh-TW" altLang="en-US" sz="1100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目標網頁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D</a:t>
            </a:r>
            <a:r>
              <a:rPr lang="zh-TW" altLang="en-US" sz="1100" dirty="0" smtClean="0">
                <a:solidFill>
                  <a:schemeClr val="bg1"/>
                </a:solidFill>
              </a:rPr>
              <a:t>：</a:t>
            </a:r>
            <a:r>
              <a:rPr lang="en-US" altLang="zh-TW" sz="1100" dirty="0" smtClean="0">
                <a:solidFill>
                  <a:schemeClr val="bg1"/>
                </a:solidFill>
              </a:rPr>
              <a:t>$10 </a:t>
            </a:r>
            <a:r>
              <a:rPr lang="zh-TW" altLang="en-US" sz="1100" dirty="0" smtClean="0">
                <a:solidFill>
                  <a:schemeClr val="bg1"/>
                </a:solidFill>
              </a:rPr>
              <a:t>美元</a:t>
            </a: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收據網頁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E</a:t>
            </a:r>
            <a:r>
              <a:rPr lang="zh-TW" altLang="en-US" sz="1100" dirty="0" smtClean="0">
                <a:solidFill>
                  <a:schemeClr val="bg1"/>
                </a:solidFill>
              </a:rPr>
              <a:t>：</a:t>
            </a:r>
            <a:r>
              <a:rPr lang="en-US" altLang="zh-TW" sz="1100" dirty="0" smtClean="0">
                <a:solidFill>
                  <a:schemeClr val="bg1"/>
                </a:solidFill>
              </a:rPr>
              <a:t>$100 </a:t>
            </a:r>
            <a:r>
              <a:rPr lang="zh-TW" altLang="en-US" sz="1100" dirty="0" smtClean="0">
                <a:solidFill>
                  <a:schemeClr val="bg1"/>
                </a:solidFill>
              </a:rPr>
              <a:t>美元</a:t>
            </a: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B </a:t>
            </a:r>
            <a:r>
              <a:rPr lang="zh-TW" altLang="en-US" sz="1100" dirty="0" smtClean="0">
                <a:solidFill>
                  <a:schemeClr val="bg1"/>
                </a:solidFill>
              </a:rPr>
              <a:t>的不重複網頁瀏覽量：兩次</a:t>
            </a:r>
          </a:p>
          <a:p>
            <a:endParaRPr lang="zh-TW" altLang="en-US" sz="1100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您的「網頁價值」計算方式應該調整如下：</a:t>
            </a:r>
          </a:p>
          <a:p>
            <a:endParaRPr lang="zh-TW" altLang="en-US" sz="1100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電子商務收益 </a:t>
            </a:r>
            <a:r>
              <a:rPr lang="en-US" altLang="zh-TW" sz="1100" dirty="0" smtClean="0">
                <a:solidFill>
                  <a:schemeClr val="bg1"/>
                </a:solidFill>
              </a:rPr>
              <a:t>($100 </a:t>
            </a:r>
            <a:r>
              <a:rPr lang="zh-TW" altLang="en-US" sz="1100" dirty="0" smtClean="0">
                <a:solidFill>
                  <a:schemeClr val="bg1"/>
                </a:solidFill>
              </a:rPr>
              <a:t>美元</a:t>
            </a:r>
            <a:r>
              <a:rPr lang="en-US" altLang="zh-TW" sz="1100" dirty="0" smtClean="0">
                <a:solidFill>
                  <a:schemeClr val="bg1"/>
                </a:solidFill>
              </a:rPr>
              <a:t>) + </a:t>
            </a:r>
            <a:r>
              <a:rPr lang="zh-TW" altLang="en-US" sz="1100" dirty="0" smtClean="0">
                <a:solidFill>
                  <a:schemeClr val="bg1"/>
                </a:solidFill>
              </a:rPr>
              <a:t>總目標價值 </a:t>
            </a:r>
            <a:r>
              <a:rPr lang="en-US" altLang="zh-TW" sz="1100" dirty="0" smtClean="0">
                <a:solidFill>
                  <a:schemeClr val="bg1"/>
                </a:solidFill>
              </a:rPr>
              <a:t>($10 </a:t>
            </a:r>
            <a:r>
              <a:rPr lang="zh-TW" altLang="en-US" sz="1100" dirty="0" smtClean="0">
                <a:solidFill>
                  <a:schemeClr val="bg1"/>
                </a:solidFill>
              </a:rPr>
              <a:t>美元 </a:t>
            </a:r>
            <a:r>
              <a:rPr lang="en-US" altLang="zh-TW" sz="1100" dirty="0" smtClean="0">
                <a:solidFill>
                  <a:schemeClr val="bg1"/>
                </a:solidFill>
              </a:rPr>
              <a:t>x 2 </a:t>
            </a:r>
            <a:r>
              <a:rPr lang="zh-TW" altLang="en-US" sz="1100" dirty="0" smtClean="0">
                <a:solidFill>
                  <a:schemeClr val="bg1"/>
                </a:solidFill>
              </a:rPr>
              <a:t>個工作階段</a:t>
            </a:r>
            <a:r>
              <a:rPr lang="en-US" altLang="zh-TW" sz="1100" dirty="0" smtClean="0">
                <a:solidFill>
                  <a:schemeClr val="bg1"/>
                </a:solidFill>
              </a:rPr>
              <a:t>)</a:t>
            </a: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B </a:t>
            </a:r>
            <a:r>
              <a:rPr lang="zh-TW" altLang="en-US" sz="1100" dirty="0" smtClean="0">
                <a:solidFill>
                  <a:schemeClr val="bg1"/>
                </a:solidFill>
              </a:rPr>
              <a:t>的不重複瀏覽量 </a:t>
            </a:r>
            <a:r>
              <a:rPr lang="en-US" altLang="zh-TW" sz="1100" dirty="0" smtClean="0">
                <a:solidFill>
                  <a:schemeClr val="bg1"/>
                </a:solidFill>
              </a:rPr>
              <a:t>(2)</a:t>
            </a:r>
          </a:p>
          <a:p>
            <a:endParaRPr lang="en-US" altLang="zh-TW" sz="1100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100" dirty="0" smtClean="0">
                <a:solidFill>
                  <a:schemeClr val="bg1"/>
                </a:solidFill>
              </a:rPr>
              <a:t>網頁 </a:t>
            </a:r>
            <a:r>
              <a:rPr lang="en-US" altLang="zh-TW" sz="1100" dirty="0" smtClean="0">
                <a:solidFill>
                  <a:schemeClr val="bg1"/>
                </a:solidFill>
              </a:rPr>
              <a:t>B </a:t>
            </a:r>
            <a:r>
              <a:rPr lang="zh-TW" altLang="en-US" sz="1100" dirty="0" smtClean="0">
                <a:solidFill>
                  <a:schemeClr val="bg1"/>
                </a:solidFill>
              </a:rPr>
              <a:t>在兩個工作階段中的「網頁價值」計算結果為 </a:t>
            </a:r>
            <a:r>
              <a:rPr lang="en-US" altLang="zh-TW" sz="1100" dirty="0" smtClean="0">
                <a:solidFill>
                  <a:schemeClr val="bg1"/>
                </a:solidFill>
              </a:rPr>
              <a:t>$60 </a:t>
            </a:r>
            <a:r>
              <a:rPr lang="zh-TW" altLang="en-US" sz="1100" dirty="0" smtClean="0">
                <a:solidFill>
                  <a:schemeClr val="bg1"/>
                </a:solidFill>
              </a:rPr>
              <a:t>美元，亦即 </a:t>
            </a:r>
            <a:r>
              <a:rPr lang="en-US" altLang="zh-TW" sz="1100" dirty="0" smtClean="0">
                <a:solidFill>
                  <a:schemeClr val="bg1"/>
                </a:solidFill>
              </a:rPr>
              <a:t>$120 </a:t>
            </a:r>
            <a:r>
              <a:rPr lang="zh-TW" altLang="en-US" sz="1100" dirty="0" smtClean="0">
                <a:solidFill>
                  <a:schemeClr val="bg1"/>
                </a:solidFill>
              </a:rPr>
              <a:t>美元除以兩個工作階段所得的值。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4981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 smtClean="0">
                <a:solidFill>
                  <a:srgbClr val="FFFFFF"/>
                </a:solidFill>
              </a:rPr>
              <a:t>“特殊日” 表示訪問網站時間與特定特殊日子（例如母親節、情人節）的接近程度，該交易可能就是為了該節日而進行的。</a:t>
            </a:r>
            <a:endParaRPr lang="en-US" altLang="zh-TW" sz="1100" dirty="0" smtClean="0">
              <a:solidFill>
                <a:srgbClr val="FFFFFF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TW" sz="1100" dirty="0" smtClean="0">
              <a:solidFill>
                <a:srgbClr val="FFFFFF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 smtClean="0">
                <a:solidFill>
                  <a:srgbClr val="FFFFFF"/>
                </a:solidFill>
              </a:rPr>
              <a:t>該屬性的值是通過考慮電子商務的動態（例如訂單日期和交貨日期之間的持續時間）來確定的。例如，對於 </a:t>
            </a:r>
            <a:r>
              <a:rPr lang="en-US" altLang="zh-TW" sz="1100" dirty="0" smtClean="0">
                <a:solidFill>
                  <a:srgbClr val="FFFFFF"/>
                </a:solidFill>
              </a:rPr>
              <a:t>Valentine </a:t>
            </a:r>
            <a:r>
              <a:rPr lang="zh-TW" altLang="en-US" sz="1100" dirty="0" smtClean="0">
                <a:solidFill>
                  <a:srgbClr val="FFFFFF"/>
                </a:solidFill>
              </a:rPr>
              <a:t>的這一天，該值在 </a:t>
            </a:r>
            <a:r>
              <a:rPr lang="en-US" altLang="zh-TW" sz="1100" dirty="0" smtClean="0">
                <a:solidFill>
                  <a:srgbClr val="FFFFFF"/>
                </a:solidFill>
              </a:rPr>
              <a:t>2 </a:t>
            </a:r>
            <a:r>
              <a:rPr lang="zh-TW" altLang="en-US" sz="1100" dirty="0" smtClean="0">
                <a:solidFill>
                  <a:srgbClr val="FFFFFF"/>
                </a:solidFill>
              </a:rPr>
              <a:t>月 </a:t>
            </a:r>
            <a:r>
              <a:rPr lang="en-US" altLang="zh-TW" sz="1100" dirty="0" smtClean="0">
                <a:solidFill>
                  <a:srgbClr val="FFFFFF"/>
                </a:solidFill>
              </a:rPr>
              <a:t>2 </a:t>
            </a:r>
            <a:r>
              <a:rPr lang="zh-TW" altLang="en-US" sz="1100" dirty="0" smtClean="0">
                <a:solidFill>
                  <a:srgbClr val="FFFFFF"/>
                </a:solidFill>
              </a:rPr>
              <a:t>日和 </a:t>
            </a:r>
            <a:r>
              <a:rPr lang="en-US" altLang="zh-TW" sz="1100" dirty="0" smtClean="0">
                <a:solidFill>
                  <a:srgbClr val="FFFFFF"/>
                </a:solidFill>
              </a:rPr>
              <a:t>2 </a:t>
            </a:r>
            <a:r>
              <a:rPr lang="zh-TW" altLang="en-US" sz="1100" dirty="0" smtClean="0">
                <a:solidFill>
                  <a:srgbClr val="FFFFFF"/>
                </a:solidFill>
              </a:rPr>
              <a:t>月 </a:t>
            </a:r>
            <a:r>
              <a:rPr lang="en-US" altLang="zh-TW" sz="1100" dirty="0" smtClean="0">
                <a:solidFill>
                  <a:srgbClr val="FFFFFF"/>
                </a:solidFill>
              </a:rPr>
              <a:t>12 </a:t>
            </a:r>
            <a:r>
              <a:rPr lang="zh-TW" altLang="en-US" sz="1100" dirty="0" smtClean="0">
                <a:solidFill>
                  <a:srgbClr val="FFFFFF"/>
                </a:solidFill>
              </a:rPr>
              <a:t>日之間取一個非零值，在此日期之前和之後取零，除非它接近另一個特殊日子，並且其最大值在 </a:t>
            </a:r>
            <a:r>
              <a:rPr lang="en-US" altLang="zh-TW" sz="1100" dirty="0" smtClean="0">
                <a:solidFill>
                  <a:srgbClr val="FFFFFF"/>
                </a:solidFill>
              </a:rPr>
              <a:t>2 </a:t>
            </a:r>
            <a:r>
              <a:rPr lang="zh-TW" altLang="en-US" sz="1100" dirty="0" smtClean="0">
                <a:solidFill>
                  <a:srgbClr val="FFFFFF"/>
                </a:solidFill>
              </a:rPr>
              <a:t>月 </a:t>
            </a:r>
            <a:r>
              <a:rPr lang="en-US" altLang="zh-TW" sz="1100" dirty="0" smtClean="0">
                <a:solidFill>
                  <a:srgbClr val="FFFFFF"/>
                </a:solidFill>
              </a:rPr>
              <a:t>8 </a:t>
            </a:r>
            <a:r>
              <a:rPr lang="zh-TW" altLang="en-US" sz="1100" dirty="0" smtClean="0">
                <a:solidFill>
                  <a:srgbClr val="FFFFFF"/>
                </a:solidFill>
              </a:rPr>
              <a:t>日取值為 </a:t>
            </a:r>
            <a:r>
              <a:rPr lang="en-US" altLang="zh-TW" sz="1100" dirty="0" smtClean="0">
                <a:solidFill>
                  <a:srgbClr val="FFFFFF"/>
                </a:solidFill>
              </a:rPr>
              <a:t>1</a:t>
            </a:r>
            <a:r>
              <a:rPr lang="zh-TW" altLang="en-US" sz="1100" dirty="0" smtClean="0">
                <a:solidFill>
                  <a:srgbClr val="FFFFFF"/>
                </a:solidFill>
              </a:rPr>
              <a:t>。</a:t>
            </a:r>
            <a:endParaRPr kumimoji="0" lang="zh-TW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084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定義：網站訪問者的數量，以及他們點擊的頁面，被稱為網站流量。</a:t>
            </a:r>
            <a:endParaRPr lang="en-US" altLang="zh-TW" sz="1100" dirty="0" smtClean="0">
              <a:solidFill>
                <a:srgbClr val="FFFFFF"/>
              </a:solidFill>
            </a:endParaRPr>
          </a:p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舉例：流量是我們用來描述用戶</a:t>
            </a:r>
            <a:r>
              <a:rPr lang="en-US" altLang="zh-TW" sz="1100" dirty="0" smtClean="0">
                <a:solidFill>
                  <a:srgbClr val="FFFFFF"/>
                </a:solidFill>
              </a:rPr>
              <a:t>/</a:t>
            </a:r>
            <a:r>
              <a:rPr lang="zh-TW" altLang="en-US" sz="1100" dirty="0" smtClean="0">
                <a:solidFill>
                  <a:srgbClr val="FFFFFF"/>
                </a:solidFill>
              </a:rPr>
              <a:t>訪問者及其在您網站上的活動的總體術語。 有不同類型的流量：直接、自然、推薦、社交、電子郵件、展示和付費。</a:t>
            </a:r>
            <a:endParaRPr kumimoji="0" lang="zh-TW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826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Direct Traffic</a:t>
            </a:r>
          </a:p>
          <a:p>
            <a:r>
              <a:rPr lang="zh-TW" altLang="en-US" dirty="0" smtClean="0"/>
              <a:t>定義：通過直接在瀏覽器中輸入 </a:t>
            </a:r>
            <a:r>
              <a:rPr lang="en-US" altLang="zh-TW" dirty="0" smtClean="0"/>
              <a:t>URL </a:t>
            </a:r>
            <a:r>
              <a:rPr lang="zh-TW" altLang="en-US" dirty="0" smtClean="0"/>
              <a:t>來訪問站點的訪問者。 “直接”還可以指點擊來自書籤</a:t>
            </a:r>
            <a:r>
              <a:rPr lang="en-US" altLang="zh-TW" dirty="0" smtClean="0"/>
              <a:t>/</a:t>
            </a:r>
            <a:r>
              <a:rPr lang="zh-TW" altLang="en-US" dirty="0" smtClean="0"/>
              <a:t>收藏夾中的鏈接、電子郵件中未標記的鏈接或來自不包含跟踪變量的文檔（例如 </a:t>
            </a:r>
            <a:r>
              <a:rPr lang="en-US" altLang="zh-TW" dirty="0" smtClean="0"/>
              <a:t>PDF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Word </a:t>
            </a:r>
            <a:r>
              <a:rPr lang="zh-TW" altLang="en-US" dirty="0" smtClean="0"/>
              <a:t>文檔）的鏈接的訪問者。</a:t>
            </a:r>
          </a:p>
          <a:p>
            <a:r>
              <a:rPr lang="zh-TW" altLang="en-US" dirty="0" smtClean="0"/>
              <a:t>舉例：從購物到娛樂，我們知道如何直接訪問某些網站：在搜索欄中直接輸入 </a:t>
            </a:r>
            <a:r>
              <a:rPr lang="en-US" altLang="zh-TW" dirty="0" smtClean="0"/>
              <a:t>URL</a:t>
            </a:r>
            <a:r>
              <a:rPr lang="zh-TW" altLang="en-US" dirty="0" smtClean="0"/>
              <a:t>。 具體示例可以是“</a:t>
            </a:r>
            <a:r>
              <a:rPr lang="en-US" altLang="zh-TW" dirty="0" smtClean="0"/>
              <a:t>mediag.com”</a:t>
            </a:r>
            <a:r>
              <a:rPr lang="zh-TW" altLang="en-US" dirty="0" smtClean="0"/>
              <a:t>或“</a:t>
            </a:r>
            <a:r>
              <a:rPr lang="en-US" altLang="zh-TW" dirty="0" smtClean="0"/>
              <a:t>amazon.com”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Organic Traffic</a:t>
            </a:r>
          </a:p>
          <a:p>
            <a:r>
              <a:rPr lang="zh-TW" altLang="en-US" dirty="0" smtClean="0"/>
              <a:t>定義：由未付費搜索引擎列表引薦的訪問者。</a:t>
            </a:r>
          </a:p>
          <a:p>
            <a:r>
              <a:rPr lang="zh-TW" altLang="en-US" dirty="0" smtClean="0"/>
              <a:t>舉例：當使用者通過 </a:t>
            </a:r>
            <a:r>
              <a:rPr lang="en-US" altLang="zh-TW" dirty="0" smtClean="0"/>
              <a:t>Google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Bing </a:t>
            </a:r>
            <a:r>
              <a:rPr lang="zh-TW" altLang="en-US" dirty="0" smtClean="0"/>
              <a:t>等搜索引擎開始搜索並蒐索“汽車維修店”之類的詞組時，會出現數千個結果。 有時您會注意到您看到的前幾個結果是廣告，即付費列表，如果您點擊這些，則是</a:t>
            </a:r>
            <a:r>
              <a:rPr lang="en-US" altLang="zh-TW" dirty="0" smtClean="0"/>
              <a:t>Paid Traffic</a:t>
            </a:r>
            <a:r>
              <a:rPr lang="zh-TW" altLang="en-US" dirty="0" smtClean="0"/>
              <a:t>。 但是，之後的大多數結果都是</a:t>
            </a:r>
            <a:r>
              <a:rPr lang="en-US" altLang="zh-TW" dirty="0" smtClean="0"/>
              <a:t>Organic Traffic</a:t>
            </a:r>
            <a:r>
              <a:rPr lang="zh-TW" altLang="en-US" dirty="0" smtClean="0"/>
              <a:t>，當我們點擊這些結果時，將這被視為</a:t>
            </a:r>
            <a:r>
              <a:rPr lang="en-US" altLang="zh-TW" dirty="0" smtClean="0"/>
              <a:t>Organic Traffic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Referral Traffic</a:t>
            </a:r>
          </a:p>
          <a:p>
            <a:r>
              <a:rPr lang="zh-TW" altLang="en-US" dirty="0" smtClean="0"/>
              <a:t>定義：通過其他網站上的鏈接引薦的訪問者。</a:t>
            </a:r>
          </a:p>
          <a:p>
            <a:r>
              <a:rPr lang="zh-TW" altLang="en-US" dirty="0" smtClean="0"/>
              <a:t>舉例：有沒有和朋友交談過，他推薦你去不同的沙龍、雜貨店或餐館？ 推薦流量有點像那樣。 您可能已經註意到，大多數博客或新聞文章鏈接到另一個博客、新聞或相關主題的參考文章。 當任何網站具有鏈接到任何其他網站頁面的鏈接</a:t>
            </a:r>
            <a:r>
              <a:rPr lang="en-US" altLang="zh-TW" dirty="0" smtClean="0"/>
              <a:t>/</a:t>
            </a:r>
            <a:r>
              <a:rPr lang="zh-TW" altLang="en-US" dirty="0" smtClean="0"/>
              <a:t>內容頁面時，第二個頁面將從第一頁獲得流量推薦，因此得名。</a:t>
            </a:r>
            <a:endParaRPr lang="en-US" altLang="zh-TW" dirty="0" smtClean="0"/>
          </a:p>
          <a:p>
            <a:r>
              <a:rPr lang="en-US" altLang="zh-TW" dirty="0" smtClean="0"/>
              <a:t>Social Traffic</a:t>
            </a:r>
          </a:p>
          <a:p>
            <a:r>
              <a:rPr lang="zh-TW" altLang="en-US" dirty="0" smtClean="0"/>
              <a:t>定義：通過社交媒體網站上的鏈接引薦的訪問者。</a:t>
            </a:r>
          </a:p>
          <a:p>
            <a:r>
              <a:rPr lang="zh-TW" altLang="en-US" dirty="0" smtClean="0"/>
              <a:t>舉例：</a:t>
            </a:r>
            <a:r>
              <a:rPr lang="en-US" altLang="zh-TW" dirty="0" smtClean="0"/>
              <a:t>Social Traffic</a:t>
            </a:r>
            <a:r>
              <a:rPr lang="zh-TW" altLang="en-US" dirty="0" smtClean="0"/>
              <a:t>與</a:t>
            </a:r>
            <a:r>
              <a:rPr lang="en-US" altLang="zh-TW" dirty="0" smtClean="0"/>
              <a:t>Referral Traffic</a:t>
            </a:r>
            <a:r>
              <a:rPr lang="zh-TW" altLang="en-US" dirty="0" smtClean="0"/>
              <a:t>非常相似，不同之處在於它來自社交媒體上的鏈接，如 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LinkedIn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Twitter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Instagram </a:t>
            </a:r>
            <a:r>
              <a:rPr lang="zh-TW" altLang="en-US" dirty="0" smtClean="0"/>
              <a:t>等。重要的是要知道組織是否在社交媒體上投放廣告， 所有流量 </a:t>
            </a:r>
            <a:r>
              <a:rPr lang="en-US" altLang="zh-TW" dirty="0" smtClean="0"/>
              <a:t>(“organic” social media and “paid” social media) </a:t>
            </a:r>
            <a:r>
              <a:rPr lang="zh-TW" altLang="en-US" dirty="0" smtClean="0"/>
              <a:t>都將歸入該指標。 如果您想跟踪來自特定社交活動的流量。</a:t>
            </a:r>
            <a:endParaRPr lang="en-US" altLang="zh-TW" dirty="0" smtClean="0"/>
          </a:p>
          <a:p>
            <a:r>
              <a:rPr lang="en-US" altLang="zh-TW" dirty="0" smtClean="0"/>
              <a:t>Paid Traffic</a:t>
            </a:r>
          </a:p>
          <a:p>
            <a:r>
              <a:rPr lang="zh-TW" altLang="en-US" dirty="0" smtClean="0"/>
              <a:t>定義：付費流量是一種使用搜索引擎營銷將訪問者發送到您網站的方式。</a:t>
            </a:r>
          </a:p>
          <a:p>
            <a:r>
              <a:rPr lang="zh-TW" altLang="en-US" dirty="0" smtClean="0"/>
              <a:t>舉例：就是花錢。 每當您為某人訪問您的網站付費時，這就是付費流量。</a:t>
            </a:r>
          </a:p>
          <a:p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 smtClean="0"/>
          </a:p>
          <a:p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570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52db8a4c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52db8a4c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7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填補缺漏值</a:t>
            </a:r>
            <a:r>
              <a:rPr lang="en-US" altLang="zh-TW" dirty="0" smtClean="0"/>
              <a:t>(Missing Values): </a:t>
            </a:r>
            <a:r>
              <a:rPr lang="zh-TW" altLang="en-US" dirty="0" smtClean="0"/>
              <a:t>經過分析發現並沒有缺漏植，因此也不需要填補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5908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對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one hot encoding</a:t>
            </a:r>
            <a:r>
              <a:rPr lang="zh-TW" altLang="en-US" dirty="0" smtClean="0"/>
              <a:t>，將某些分類名稱為文字的</a:t>
            </a:r>
            <a:r>
              <a:rPr lang="en-US" altLang="zh-TW" dirty="0" smtClean="0"/>
              <a:t>categorical feature</a:t>
            </a:r>
            <a:r>
              <a:rPr lang="zh-TW" altLang="en-US" dirty="0" smtClean="0"/>
              <a:t>變成機器學習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可以讀取的</a:t>
            </a:r>
            <a:r>
              <a:rPr lang="en-US" altLang="zh-TW" dirty="0" smtClean="0"/>
              <a:t>One hot encoding</a:t>
            </a:r>
            <a:r>
              <a:rPr lang="zh-TW" altLang="en-US" dirty="0" smtClean="0"/>
              <a:t>形式。並用</a:t>
            </a:r>
            <a:r>
              <a:rPr lang="en-US" altLang="zh-TW" dirty="0" err="1" smtClean="0"/>
              <a:t>LabelEncoder</a:t>
            </a:r>
            <a:r>
              <a:rPr lang="zh-TW" altLang="en-US" dirty="0" smtClean="0"/>
              <a:t>將</a:t>
            </a:r>
            <a:r>
              <a:rPr lang="en-US" altLang="zh-TW" dirty="0" smtClean="0"/>
              <a:t>label(Revenue)</a:t>
            </a:r>
            <a:r>
              <a:rPr lang="zh-TW" altLang="en-US" dirty="0" smtClean="0"/>
              <a:t>的</a:t>
            </a:r>
            <a:r>
              <a:rPr lang="en-US" altLang="zh-TW" dirty="0" smtClean="0"/>
              <a:t>False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True</a:t>
            </a:r>
            <a:r>
              <a:rPr lang="zh-TW" altLang="en-US" dirty="0" smtClean="0"/>
              <a:t>轉成</a:t>
            </a:r>
            <a:r>
              <a:rPr lang="en-US" altLang="zh-TW" dirty="0" smtClean="0"/>
              <a:t>0</a:t>
            </a:r>
            <a:r>
              <a:rPr lang="zh-TW" altLang="en-US" dirty="0" smtClean="0"/>
              <a:t>和</a:t>
            </a:r>
            <a:r>
              <a:rPr lang="en-US" altLang="zh-TW" dirty="0" smtClean="0"/>
              <a:t>1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70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x</a:t>
            </a:r>
            <a:r>
              <a:rPr lang="zh-TW" altLang="en-US" dirty="0" smtClean="0"/>
              <a:t>設為</a:t>
            </a:r>
            <a:r>
              <a:rPr lang="en-US" altLang="zh-TW" dirty="0" smtClean="0"/>
              <a:t>data, y</a:t>
            </a:r>
            <a:r>
              <a:rPr lang="zh-TW" altLang="en-US" dirty="0" smtClean="0"/>
              <a:t>設為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，並利用</a:t>
            </a:r>
            <a:r>
              <a:rPr lang="en-US" altLang="zh-TW" dirty="0" err="1" smtClean="0"/>
              <a:t>train_test_split</a:t>
            </a:r>
            <a:r>
              <a:rPr lang="zh-TW" altLang="en-US" dirty="0" smtClean="0"/>
              <a:t>來做</a:t>
            </a:r>
            <a:r>
              <a:rPr lang="en-US" altLang="zh-TW" dirty="0" smtClean="0"/>
              <a:t>Holdout validation with the ratio 7:3(</a:t>
            </a:r>
            <a:r>
              <a:rPr lang="en-US" altLang="zh-TW" dirty="0" err="1" smtClean="0"/>
              <a:t>test_size</a:t>
            </a:r>
            <a:r>
              <a:rPr lang="en-US" altLang="zh-TW" dirty="0" smtClean="0"/>
              <a:t>=0.3)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random_state</a:t>
            </a:r>
            <a:r>
              <a:rPr lang="zh-TW" altLang="en-US" dirty="0" smtClean="0"/>
              <a:t>做</a:t>
            </a:r>
            <a:r>
              <a:rPr lang="en-US" altLang="zh-TW" dirty="0" err="1" smtClean="0"/>
              <a:t>suffle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246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f67480c12f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f67480c12f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722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52db8a4c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52db8a4c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78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用 </a:t>
            </a:r>
            <a:r>
              <a:rPr lang="en-US" altLang="zh-TW" dirty="0" smtClean="0"/>
              <a:t>grid search </a:t>
            </a:r>
            <a:r>
              <a:rPr lang="zh-TW" altLang="en-US" dirty="0" smtClean="0"/>
              <a:t>去找出 </a:t>
            </a:r>
            <a:r>
              <a:rPr lang="en-US" altLang="zh-TW" dirty="0" smtClean="0"/>
              <a:t>the best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pair for this model, and show the average accuracy of K-fold cross-validation of parameter search for each module.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35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svm.SVC</a:t>
            </a:r>
            <a:r>
              <a:rPr lang="zh-TW" altLang="en-US" dirty="0" smtClean="0"/>
              <a:t>來建</a:t>
            </a:r>
            <a:r>
              <a:rPr lang="en-US" altLang="zh-TW" dirty="0" smtClean="0"/>
              <a:t>module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kernel='</a:t>
            </a:r>
            <a:r>
              <a:rPr lang="en-US" altLang="zh-TW" dirty="0" err="1" smtClean="0"/>
              <a:t>rbf</a:t>
            </a:r>
            <a:r>
              <a:rPr lang="en-US" altLang="zh-TW" dirty="0" smtClean="0"/>
              <a:t>'</a:t>
            </a:r>
            <a:r>
              <a:rPr lang="zh-TW" altLang="en-US" dirty="0" smtClean="0"/>
              <a:t>來建</a:t>
            </a:r>
            <a:r>
              <a:rPr lang="en-US" altLang="zh-TW" dirty="0" smtClean="0"/>
              <a:t>RBF kernel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models</a:t>
            </a:r>
            <a:r>
              <a:rPr lang="zh-TW" altLang="en-US" dirty="0" smtClean="0"/>
              <a:t>。 用</a:t>
            </a:r>
            <a:r>
              <a:rPr lang="en-US" altLang="zh-TW" dirty="0" err="1" smtClean="0"/>
              <a:t>module.fit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x_train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y_train</a:t>
            </a:r>
            <a:r>
              <a:rPr lang="en-US" altLang="zh-TW" dirty="0" smtClean="0"/>
              <a:t>)</a:t>
            </a:r>
            <a:r>
              <a:rPr lang="zh-TW" altLang="en-US" dirty="0" smtClean="0"/>
              <a:t>來訓練模型，</a:t>
            </a:r>
            <a:r>
              <a:rPr lang="en-US" altLang="zh-TW" dirty="0" err="1" smtClean="0"/>
              <a:t>module.predict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x_test</a:t>
            </a:r>
            <a:r>
              <a:rPr lang="en-US" altLang="zh-TW" dirty="0" smtClean="0"/>
              <a:t>)</a:t>
            </a:r>
            <a:r>
              <a:rPr lang="zh-TW" altLang="en-US" dirty="0" smtClean="0"/>
              <a:t>來預測</a:t>
            </a:r>
            <a:r>
              <a:rPr lang="en-US" altLang="zh-TW" dirty="0" err="1" smtClean="0"/>
              <a:t>x_test</a:t>
            </a:r>
            <a:r>
              <a:rPr lang="zh-TW" altLang="en-US" dirty="0" smtClean="0"/>
              <a:t>的結果並再與</a:t>
            </a:r>
            <a:r>
              <a:rPr lang="en-US" altLang="zh-TW" dirty="0" err="1" smtClean="0"/>
              <a:t>y_test</a:t>
            </a:r>
            <a:r>
              <a:rPr lang="zh-TW" altLang="en-US" dirty="0" smtClean="0"/>
              <a:t>比對來得出各種資料。</a:t>
            </a:r>
          </a:p>
          <a:p>
            <a:r>
              <a:rPr lang="en-US" altLang="zh-TW" dirty="0" err="1" smtClean="0"/>
              <a:t>confusion_matrix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y_test,pre</a:t>
            </a:r>
            <a:r>
              <a:rPr lang="en-US" altLang="zh-TW" dirty="0" smtClean="0"/>
              <a:t>)</a:t>
            </a:r>
            <a:r>
              <a:rPr lang="zh-TW" altLang="en-US" dirty="0" smtClean="0"/>
              <a:t>為混淆矩陣，</a:t>
            </a:r>
            <a:r>
              <a:rPr lang="en-US" altLang="zh-TW" dirty="0" err="1" smtClean="0"/>
              <a:t>sns.heatmap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mat,square</a:t>
            </a:r>
            <a:r>
              <a:rPr lang="en-US" altLang="zh-TW" dirty="0" smtClean="0"/>
              <a:t>= True, </a:t>
            </a:r>
            <a:r>
              <a:rPr lang="en-US" altLang="zh-TW" dirty="0" err="1" smtClean="0"/>
              <a:t>annot</a:t>
            </a:r>
            <a:r>
              <a:rPr lang="en-US" altLang="zh-TW" dirty="0" smtClean="0"/>
              <a:t>=True, </a:t>
            </a:r>
            <a:r>
              <a:rPr lang="en-US" altLang="zh-TW" dirty="0" err="1" smtClean="0"/>
              <a:t>cbar</a:t>
            </a:r>
            <a:r>
              <a:rPr lang="en-US" altLang="zh-TW" dirty="0" smtClean="0"/>
              <a:t>= False)</a:t>
            </a:r>
            <a:r>
              <a:rPr lang="zh-TW" altLang="en-US" dirty="0" smtClean="0"/>
              <a:t>則繪製混淆矩陣的熱圖。 用</a:t>
            </a:r>
            <a:r>
              <a:rPr lang="en-US" altLang="zh-TW" dirty="0" err="1" smtClean="0"/>
              <a:t>classification_report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y_test</a:t>
            </a:r>
            <a:r>
              <a:rPr lang="en-US" altLang="zh-TW" dirty="0" smtClean="0"/>
              <a:t>, pre)</a:t>
            </a:r>
            <a:r>
              <a:rPr lang="zh-TW" altLang="en-US" dirty="0" smtClean="0"/>
              <a:t>來展示出</a:t>
            </a:r>
            <a:r>
              <a:rPr lang="en-US" altLang="zh-TW" dirty="0" smtClean="0"/>
              <a:t>Accuracy, Recall, Precision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7215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RandomForestClassifier</a:t>
            </a:r>
            <a:r>
              <a:rPr lang="en-US" altLang="zh-TW" dirty="0" smtClean="0"/>
              <a:t>()</a:t>
            </a:r>
            <a:r>
              <a:rPr lang="zh-TW" altLang="en-US" dirty="0" smtClean="0"/>
              <a:t>來建</a:t>
            </a:r>
            <a:r>
              <a:rPr lang="en-US" altLang="zh-TW" dirty="0" smtClean="0"/>
              <a:t>module</a:t>
            </a:r>
            <a:r>
              <a:rPr lang="zh-TW" altLang="en-US" dirty="0" smtClean="0"/>
              <a:t>，並用</a:t>
            </a:r>
            <a:r>
              <a:rPr lang="en-US" altLang="zh-TW" dirty="0" err="1" smtClean="0"/>
              <a:t>n_estimators</a:t>
            </a:r>
            <a:r>
              <a:rPr lang="zh-TW" altLang="en-US" dirty="0" smtClean="0"/>
              <a:t>來設定</a:t>
            </a:r>
            <a:r>
              <a:rPr lang="en-US" altLang="zh-TW" dirty="0" smtClean="0"/>
              <a:t>The number of trees in the forest.</a:t>
            </a:r>
            <a:r>
              <a:rPr lang="zh-TW" altLang="en-US" dirty="0" smtClean="0"/>
              <a:t>。</a:t>
            </a:r>
          </a:p>
          <a:p>
            <a:r>
              <a:rPr lang="zh-TW" altLang="en-US" dirty="0" smtClean="0"/>
              <a:t>用</a:t>
            </a:r>
            <a:r>
              <a:rPr lang="en-US" altLang="zh-TW" dirty="0" smtClean="0"/>
              <a:t>module2.fit(x1_train, y1_train)</a:t>
            </a:r>
            <a:r>
              <a:rPr lang="zh-TW" altLang="en-US" dirty="0" smtClean="0"/>
              <a:t>來訓練模型，</a:t>
            </a:r>
            <a:r>
              <a:rPr lang="en-US" altLang="zh-TW" dirty="0" smtClean="0"/>
              <a:t>module1.predict(x1_test)</a:t>
            </a:r>
            <a:r>
              <a:rPr lang="zh-TW" altLang="en-US" dirty="0" smtClean="0"/>
              <a:t>來預測</a:t>
            </a:r>
            <a:r>
              <a:rPr lang="en-US" altLang="zh-TW" dirty="0" smtClean="0"/>
              <a:t>x1_test</a:t>
            </a:r>
            <a:r>
              <a:rPr lang="zh-TW" altLang="en-US" dirty="0" smtClean="0"/>
              <a:t>的結果並再與</a:t>
            </a:r>
            <a:r>
              <a:rPr lang="en-US" altLang="zh-TW" dirty="0" smtClean="0"/>
              <a:t>y1_test</a:t>
            </a:r>
            <a:r>
              <a:rPr lang="zh-TW" altLang="en-US" dirty="0" smtClean="0"/>
              <a:t>比對來得出各種資料。 </a:t>
            </a:r>
            <a:r>
              <a:rPr lang="en-US" altLang="zh-TW" dirty="0" err="1" smtClean="0"/>
              <a:t>confusion_matrix</a:t>
            </a:r>
            <a:r>
              <a:rPr lang="en-US" altLang="zh-TW" dirty="0" smtClean="0"/>
              <a:t>(y1_test,pre2)</a:t>
            </a:r>
            <a:r>
              <a:rPr lang="zh-TW" altLang="en-US" dirty="0" smtClean="0"/>
              <a:t>為混淆矩陣，</a:t>
            </a:r>
            <a:r>
              <a:rPr lang="en-US" altLang="zh-TW" dirty="0" err="1" smtClean="0"/>
              <a:t>sns.heatmap</a:t>
            </a:r>
            <a:r>
              <a:rPr lang="en-US" altLang="zh-TW" dirty="0" smtClean="0"/>
              <a:t>(mat2,square= True, </a:t>
            </a:r>
            <a:r>
              <a:rPr lang="en-US" altLang="zh-TW" dirty="0" err="1" smtClean="0"/>
              <a:t>annot</a:t>
            </a:r>
            <a:r>
              <a:rPr lang="en-US" altLang="zh-TW" dirty="0" smtClean="0"/>
              <a:t>=True, </a:t>
            </a:r>
            <a:r>
              <a:rPr lang="en-US" altLang="zh-TW" dirty="0" err="1" smtClean="0"/>
              <a:t>cbar</a:t>
            </a:r>
            <a:r>
              <a:rPr lang="en-US" altLang="zh-TW" dirty="0" smtClean="0"/>
              <a:t>= False)</a:t>
            </a:r>
            <a:r>
              <a:rPr lang="zh-TW" altLang="en-US" dirty="0" smtClean="0"/>
              <a:t>則繪製混淆矩陣的熱圖。 最後則用</a:t>
            </a:r>
            <a:r>
              <a:rPr lang="en-US" altLang="zh-TW" dirty="0" err="1" smtClean="0"/>
              <a:t>classification_report</a:t>
            </a:r>
            <a:r>
              <a:rPr lang="zh-TW" altLang="en-US" dirty="0" smtClean="0"/>
              <a:t>來展示結果。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514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backend.cast_to_floatx</a:t>
            </a:r>
            <a:r>
              <a:rPr lang="zh-TW" altLang="en-US" dirty="0" smtClean="0"/>
              <a:t>把原本的資料都改成浮點數字串並回傳，使其可以被</a:t>
            </a:r>
            <a:r>
              <a:rPr lang="en-US" altLang="zh-TW" dirty="0" err="1" smtClean="0"/>
              <a:t>keras</a:t>
            </a:r>
            <a:r>
              <a:rPr lang="zh-TW" altLang="en-US" dirty="0" smtClean="0"/>
              <a:t>的多層感知器給讀進去。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755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Dense</a:t>
            </a:r>
            <a:r>
              <a:rPr lang="zh-TW" altLang="en-US" dirty="0" smtClean="0"/>
              <a:t>去建立每一層的神經元，</a:t>
            </a:r>
            <a:r>
              <a:rPr lang="en-US" altLang="zh-TW" dirty="0" smtClean="0"/>
              <a:t>units</a:t>
            </a:r>
            <a:r>
              <a:rPr lang="zh-TW" altLang="en-US" dirty="0" smtClean="0"/>
              <a:t>為每一層的神經元數，</a:t>
            </a:r>
            <a:r>
              <a:rPr lang="en-US" altLang="zh-TW" dirty="0" err="1" smtClean="0"/>
              <a:t>input_dim</a:t>
            </a:r>
            <a:r>
              <a:rPr lang="zh-TW" altLang="en-US" dirty="0" smtClean="0"/>
              <a:t>唯一開始輸入的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數，</a:t>
            </a:r>
            <a:r>
              <a:rPr lang="en-US" altLang="zh-TW" dirty="0" err="1" smtClean="0"/>
              <a:t>kernel_initializer</a:t>
            </a:r>
            <a:r>
              <a:rPr lang="zh-TW" altLang="en-US" dirty="0" smtClean="0"/>
              <a:t>為神經元權重初始分佈，</a:t>
            </a:r>
            <a:r>
              <a:rPr lang="en-US" altLang="zh-TW" dirty="0" smtClean="0"/>
              <a:t>activation</a:t>
            </a:r>
            <a:r>
              <a:rPr lang="zh-TW" altLang="en-US" dirty="0" smtClean="0"/>
              <a:t>為激活函數。</a:t>
            </a:r>
          </a:p>
          <a:p>
            <a:r>
              <a:rPr lang="en-US" altLang="zh-TW" dirty="0" err="1" smtClean="0"/>
              <a:t>keras.optimizers.Adam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learning_rate</a:t>
            </a:r>
            <a:r>
              <a:rPr lang="en-US" altLang="zh-TW" dirty="0" smtClean="0"/>
              <a:t>=0.00001)</a:t>
            </a:r>
            <a:r>
              <a:rPr lang="zh-TW" altLang="en-US" dirty="0" smtClean="0"/>
              <a:t>為梯度下降函數，用</a:t>
            </a:r>
            <a:r>
              <a:rPr lang="en-US" altLang="zh-TW" dirty="0" smtClean="0"/>
              <a:t>compile</a:t>
            </a:r>
            <a:r>
              <a:rPr lang="zh-TW" altLang="en-US" dirty="0" smtClean="0"/>
              <a:t>把</a:t>
            </a:r>
            <a:r>
              <a:rPr lang="en-US" altLang="zh-TW" dirty="0" smtClean="0"/>
              <a:t>loss, opt, metrics</a:t>
            </a:r>
            <a:r>
              <a:rPr lang="zh-TW" altLang="en-US" dirty="0" smtClean="0"/>
              <a:t>設定綁再一起，</a:t>
            </a:r>
            <a:r>
              <a:rPr lang="en-US" altLang="zh-TW" dirty="0" smtClean="0"/>
              <a:t>model3.fit</a:t>
            </a:r>
            <a:r>
              <a:rPr lang="zh-TW" altLang="en-US" dirty="0" smtClean="0"/>
              <a:t>來訓練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，而</a:t>
            </a:r>
            <a:r>
              <a:rPr lang="en-US" altLang="zh-TW" dirty="0" err="1" smtClean="0"/>
              <a:t>validation_split</a:t>
            </a:r>
            <a:r>
              <a:rPr lang="zh-TW" altLang="en-US" dirty="0" smtClean="0"/>
              <a:t>為驗證比例，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為資料集的完整迭代次數。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28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52db8a4c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52db8a4c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/>
              <a:t>svm</a:t>
            </a:r>
            <a:r>
              <a:rPr lang="zh-TW" altLang="en-US" dirty="0" smtClean="0"/>
              <a:t>使用的是</a:t>
            </a:r>
            <a:r>
              <a:rPr lang="en-US" altLang="zh-TW" dirty="0" err="1" smtClean="0"/>
              <a:t>rbf</a:t>
            </a:r>
            <a:r>
              <a:rPr lang="en-US" altLang="zh-TW" dirty="0" smtClean="0"/>
              <a:t> kernel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score</a:t>
            </a:r>
            <a:r>
              <a:rPr lang="zh-TW" altLang="en-US" dirty="0" smtClean="0"/>
              <a:t>隨著</a:t>
            </a:r>
            <a:r>
              <a:rPr lang="en-US" altLang="zh-TW" dirty="0" smtClean="0"/>
              <a:t>gamma</a:t>
            </a:r>
            <a:r>
              <a:rPr lang="zh-TW" altLang="en-US" dirty="0" smtClean="0"/>
              <a:t>到</a:t>
            </a:r>
            <a:r>
              <a:rPr lang="en-US" altLang="zh-TW" dirty="0" smtClean="0"/>
              <a:t>0.0001</a:t>
            </a:r>
            <a:r>
              <a:rPr lang="zh-TW" altLang="en-US" dirty="0" smtClean="0"/>
              <a:t>時到達最高點後便下降。</a:t>
            </a:r>
            <a:r>
              <a:rPr lang="en-US" altLang="zh-TW" dirty="0" err="1" smtClean="0"/>
              <a:t>RandomForestClassifier</a:t>
            </a:r>
            <a:r>
              <a:rPr lang="zh-TW" altLang="en-US" dirty="0" smtClean="0"/>
              <a:t>則是不管</a:t>
            </a:r>
            <a:r>
              <a:rPr lang="en-US" altLang="zh-TW" dirty="0" err="1" smtClean="0"/>
              <a:t>n_estimators</a:t>
            </a:r>
            <a:r>
              <a:rPr lang="zh-TW" altLang="en-US" dirty="0" smtClean="0"/>
              <a:t>設為</a:t>
            </a:r>
            <a:r>
              <a:rPr lang="en-US" altLang="zh-TW" dirty="0" smtClean="0"/>
              <a:t>50, 100, 150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accuracy</a:t>
            </a:r>
            <a:r>
              <a:rPr lang="zh-TW" altLang="en-US" dirty="0" smtClean="0"/>
              <a:t>都為</a:t>
            </a:r>
            <a:r>
              <a:rPr lang="en-US" altLang="zh-TW" dirty="0" smtClean="0"/>
              <a:t>0.90</a:t>
            </a:r>
            <a:r>
              <a:rPr lang="zh-TW" altLang="en-US" dirty="0" smtClean="0"/>
              <a:t>。最後</a:t>
            </a:r>
            <a:r>
              <a:rPr lang="en-US" altLang="zh-TW" dirty="0" err="1" smtClean="0"/>
              <a:t>mlp</a:t>
            </a:r>
            <a:r>
              <a:rPr lang="zh-TW" altLang="en-US" dirty="0" smtClean="0"/>
              <a:t>的建神經元隱藏層的部分則是試過了許多不同的</a:t>
            </a:r>
            <a:r>
              <a:rPr lang="en-US" altLang="zh-TW" dirty="0" smtClean="0"/>
              <a:t>learning rate</a:t>
            </a:r>
            <a:r>
              <a:rPr lang="zh-TW" altLang="en-US" dirty="0" smtClean="0"/>
              <a:t>以及層數和迭代數，發現最後極限也都落在</a:t>
            </a:r>
            <a:r>
              <a:rPr lang="en-US" altLang="zh-TW" dirty="0" smtClean="0"/>
              <a:t>accuracy</a:t>
            </a:r>
            <a:r>
              <a:rPr lang="zh-TW" altLang="en-US" dirty="0" smtClean="0"/>
              <a:t>為</a:t>
            </a:r>
            <a:r>
              <a:rPr lang="en-US" altLang="zh-TW" dirty="0" smtClean="0"/>
              <a:t>0.9</a:t>
            </a:r>
            <a:r>
              <a:rPr lang="zh-TW" altLang="en-US" dirty="0" smtClean="0"/>
              <a:t>附近。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這次的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算是我對這個學期學習機器學習的總複習，其中最麻煩也是花最多時間的竟不是建立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的部分，而是尋找主題與資料集以及其後面讓資料可以被</a:t>
            </a:r>
            <a:r>
              <a:rPr lang="en-US" altLang="zh-TW" dirty="0" err="1" smtClean="0"/>
              <a:t>mlp</a:t>
            </a:r>
            <a:r>
              <a:rPr lang="zh-TW" altLang="en-US" dirty="0" smtClean="0"/>
              <a:t>模型讀取的部分。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797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67480c12f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67480c12f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52db8a4c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52db8a4c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網路購物里程碑</a:t>
            </a:r>
            <a:r>
              <a:rPr lang="en-US" altLang="zh-TW" dirty="0" smtClean="0"/>
              <a:t>”1995 </a:t>
            </a:r>
            <a:r>
              <a:rPr lang="zh-TW" altLang="en-US" dirty="0" smtClean="0"/>
              <a:t>亞瑪遜成立網路書城 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google </a:t>
            </a:r>
            <a:r>
              <a:rPr lang="zh-TW" altLang="en-US" dirty="0" smtClean="0"/>
              <a:t>開始有廣告</a:t>
            </a:r>
            <a:r>
              <a:rPr lang="en-US" altLang="zh-TW" dirty="0" smtClean="0"/>
              <a:t>2007</a:t>
            </a:r>
            <a:r>
              <a:rPr lang="zh-TW" altLang="en-US" dirty="0" smtClean="0"/>
              <a:t>開始有智慧型手機 </a:t>
            </a:r>
            <a:r>
              <a:rPr lang="en-US" altLang="zh-TW" dirty="0" smtClean="0"/>
              <a:t>2011</a:t>
            </a:r>
            <a:r>
              <a:rPr lang="zh-TW" altLang="en-US" dirty="0" smtClean="0"/>
              <a:t> 有</a:t>
            </a:r>
            <a:r>
              <a:rPr lang="en-US" altLang="zh-TW" dirty="0" smtClean="0"/>
              <a:t>google pay 2014 </a:t>
            </a:r>
            <a:r>
              <a:rPr lang="zh-TW" altLang="en-US" dirty="0" smtClean="0"/>
              <a:t>有</a:t>
            </a:r>
            <a:r>
              <a:rPr lang="en-US" altLang="zh-TW" dirty="0" smtClean="0"/>
              <a:t>apple pay </a:t>
            </a:r>
            <a:r>
              <a:rPr lang="zh-TW" altLang="en-US" dirty="0" smtClean="0"/>
              <a:t> 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因為疫情使網路購物更為發達</a:t>
            </a:r>
            <a:endParaRPr lang="en-US" altLang="zh-TW" dirty="0" smtClean="0"/>
          </a:p>
          <a:p>
            <a:r>
              <a:rPr lang="en-US" altLang="zh-TW" dirty="0" smtClean="0"/>
              <a:t>https://www.bbc.com/zhongwen/trad/business-53636374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2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預估</a:t>
            </a:r>
            <a:r>
              <a:rPr lang="en-US" altLang="zh-TW" dirty="0" smtClean="0"/>
              <a:t>,</a:t>
            </a:r>
            <a:r>
              <a:rPr lang="zh-TW" altLang="en-US" dirty="0" smtClean="0"/>
              <a:t>至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年全球網路購路將佔零售業的</a:t>
            </a:r>
            <a:r>
              <a:rPr lang="en-US" altLang="zh-TW" dirty="0" smtClean="0"/>
              <a:t>22% </a:t>
            </a:r>
            <a:r>
              <a:rPr lang="zh-TW" altLang="en-US" dirty="0" smtClean="0"/>
              <a:t>可見網路購物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07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 smtClean="0"/>
              <a:t>各位同學有沒有想過，平常我們在做線上購物時，瀏覽時間，各種行為資料都會被記錄下來，那我們不是可以用這些資料來預測說我們最後究竟會不會買下商品。</a:t>
            </a: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TW" sz="1100" dirty="0" smtClean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 smtClean="0"/>
              <a:t>這次的</a:t>
            </a:r>
            <a:r>
              <a:rPr lang="en-US" altLang="zh-TW" sz="1100" dirty="0" smtClean="0"/>
              <a:t>project</a:t>
            </a:r>
            <a:r>
              <a:rPr lang="zh-TW" altLang="en-US" sz="1100" dirty="0" smtClean="0"/>
              <a:t>為利用線上購物時買家的各種資料去預測最後是否會買下商品。如今在網路發達的年代，網購已經成為人們日常生活中的消費方式，甚至對於某些族群更是不可或缺的消費手段，因此若能從消費者的行為去預判是否會買下商品，將能為購物網站去檢視因該如何去引導消費並且擴大收益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https://www.bbc.com/zhongwen/trad/business-53636374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7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52db8a4c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52db8a4c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345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altLang="zh-TW" dirty="0" smtClean="0"/>
              <a:t>Administrative, Informational, ProductRelated</a:t>
            </a:r>
            <a:r>
              <a:rPr lang="zh-TW" altLang="en-US" dirty="0" smtClean="0"/>
              <a:t>分別表示使用者在訪問網頁時的不同類型的頁面數量。</a:t>
            </a:r>
            <a:r>
              <a:rPr lang="fr-FR" altLang="zh-TW" dirty="0" smtClean="0"/>
              <a:t> Administrative</a:t>
            </a:r>
            <a:r>
              <a:rPr lang="zh-TW" altLang="en-US" dirty="0" smtClean="0"/>
              <a:t>為辦帳號、下單網頁，</a:t>
            </a:r>
            <a:r>
              <a:rPr lang="fr-FR" altLang="zh-TW" dirty="0" smtClean="0"/>
              <a:t> Informational</a:t>
            </a:r>
            <a:r>
              <a:rPr lang="zh-TW" altLang="en-US" dirty="0" smtClean="0"/>
              <a:t>為產品信息，</a:t>
            </a:r>
            <a:r>
              <a:rPr lang="fr-FR" altLang="zh-TW" dirty="0" smtClean="0"/>
              <a:t> ProductRelated</a:t>
            </a:r>
            <a:r>
              <a:rPr lang="zh-TW" altLang="en-US" dirty="0" smtClean="0"/>
              <a:t>為相關產品網頁，我們可以看到前面兩者皆為</a:t>
            </a:r>
            <a:r>
              <a:rPr lang="en-US" altLang="zh-TW" dirty="0" smtClean="0"/>
              <a:t>0</a:t>
            </a:r>
            <a:r>
              <a:rPr lang="zh-TW" altLang="en-US" dirty="0" smtClean="0"/>
              <a:t>最大，而</a:t>
            </a:r>
            <a:r>
              <a:rPr lang="fr-FR" altLang="zh-TW" dirty="0" smtClean="0"/>
              <a:t>ProductRelated </a:t>
            </a:r>
            <a:r>
              <a:rPr lang="zh-TW" altLang="en-US" dirty="0" smtClean="0"/>
              <a:t>則有許多數字大於</a:t>
            </a:r>
            <a:r>
              <a:rPr lang="en-US" altLang="zh-TW" dirty="0" smtClean="0"/>
              <a:t>0</a:t>
            </a:r>
            <a:r>
              <a:rPr lang="zh-TW" altLang="en-US" dirty="0" smtClean="0"/>
              <a:t>，其原因可能為大部分人買產品多會貨比三家。</a:t>
            </a:r>
            <a:r>
              <a:rPr lang="fr-FR" altLang="zh-TW" dirty="0" smtClean="0"/>
              <a:t>Duration</a:t>
            </a:r>
            <a:r>
              <a:rPr lang="zh-TW" altLang="en-US" dirty="0" smtClean="0"/>
              <a:t>則為各類型網頁的使用時間。這些值來源於用戶訪問過的頁面的</a:t>
            </a:r>
            <a:r>
              <a:rPr lang="en-US" altLang="zh-TW" dirty="0" smtClean="0"/>
              <a:t>URL</a:t>
            </a:r>
            <a:r>
              <a:rPr lang="zh-TW" altLang="en-US" dirty="0" smtClean="0"/>
              <a:t>信息，並在用戶採取相關行動時實時更新，例如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 從一頁移動到另一頁。</a:t>
            </a:r>
          </a:p>
          <a:p>
            <a:pPr>
              <a:lnSpc>
                <a:spcPct val="150000"/>
              </a:lnSpc>
            </a:pPr>
            <a:r>
              <a:rPr lang="zh-TW" altLang="en-US" sz="1100" dirty="0" smtClean="0"/>
              <a:t>特別現象：</a:t>
            </a:r>
            <a:r>
              <a:rPr lang="fr-FR" altLang="zh-TW" sz="1100" dirty="0" smtClean="0"/>
              <a:t>ProductRelated </a:t>
            </a:r>
            <a:r>
              <a:rPr lang="zh-TW" altLang="en-US" sz="1100" dirty="0" smtClean="0"/>
              <a:t>許多數字大於 </a:t>
            </a:r>
            <a:r>
              <a:rPr lang="en-US" altLang="zh-TW" sz="1100" dirty="0" smtClean="0"/>
              <a:t>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1100" dirty="0" smtClean="0"/>
              <a:t>         可能原因：大部分人買產品多會貨比三家</a:t>
            </a:r>
            <a:endParaRPr lang="en-US" altLang="zh-TW" sz="11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2110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跳出率： 該頁離開總數 </a:t>
            </a:r>
            <a:r>
              <a:rPr lang="en-US" altLang="zh-TW" sz="1100" dirty="0" smtClean="0">
                <a:solidFill>
                  <a:srgbClr val="FFFFFF"/>
                </a:solidFill>
              </a:rPr>
              <a:t>/ </a:t>
            </a:r>
            <a:r>
              <a:rPr lang="zh-TW" altLang="en-US" sz="1100" dirty="0" smtClean="0">
                <a:solidFill>
                  <a:srgbClr val="FFFFFF"/>
                </a:solidFill>
              </a:rPr>
              <a:t>從該頁開始總數 </a:t>
            </a:r>
            <a:r>
              <a:rPr lang="en-US" altLang="zh-TW" sz="1100" dirty="0" smtClean="0">
                <a:solidFill>
                  <a:srgbClr val="FFFFFF"/>
                </a:solidFill>
              </a:rPr>
              <a:t>x 100%</a:t>
            </a:r>
          </a:p>
          <a:p>
            <a:pPr lvl="0"/>
            <a:endParaRPr lang="en-US" altLang="zh-TW" sz="1100" dirty="0" smtClean="0">
              <a:solidFill>
                <a:srgbClr val="FFFFFF"/>
              </a:solidFill>
            </a:endParaRPr>
          </a:p>
          <a:p>
            <a:pPr lvl="0"/>
            <a:r>
              <a:rPr lang="zh-TW" altLang="en-US" sz="1100" dirty="0" smtClean="0">
                <a:solidFill>
                  <a:srgbClr val="FFFFFF"/>
                </a:solidFill>
              </a:rPr>
              <a:t>離開率： 該頁離開總數 </a:t>
            </a:r>
            <a:r>
              <a:rPr lang="en-US" altLang="zh-TW" sz="1100" dirty="0" smtClean="0">
                <a:solidFill>
                  <a:srgbClr val="FFFFFF"/>
                </a:solidFill>
              </a:rPr>
              <a:t>/ </a:t>
            </a:r>
            <a:r>
              <a:rPr lang="zh-TW" altLang="en-US" sz="1100" dirty="0" smtClean="0">
                <a:solidFill>
                  <a:srgbClr val="FFFFFF"/>
                </a:solidFill>
              </a:rPr>
              <a:t>該頁總數 </a:t>
            </a:r>
            <a:r>
              <a:rPr lang="en-US" altLang="zh-TW" sz="1100" dirty="0" smtClean="0">
                <a:solidFill>
                  <a:srgbClr val="FFFFFF"/>
                </a:solidFill>
              </a:rPr>
              <a:t>x 100%</a:t>
            </a:r>
            <a:endParaRPr kumimoji="0" lang="zh-TW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US" altLang="zh-TW" dirty="0" smtClean="0"/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分析跳出率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Bounce Rate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分析跳出率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Bounce Rate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目的是看您的網頁中，哪些網頁只被看過後就離開了，沒有再繼續瀏覽其他網頁，或是沒有導引瀏覽者看更多，或是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Call To 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Acrtion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沒有做好？ 解讀跳出率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Bounce Rate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就是在優化使用者體驗。</a:t>
            </a:r>
          </a:p>
          <a:p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例如，有一個行銷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Landing Page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活動頁，希望瀏覽者看過後可以進行計劃的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Call To Action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，就可以觀察該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Landing Page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頁的跳出率，如果該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Landing Page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活動頁跳出率高的話，也就表示瀏覽者看過後就離開了，沒有觸發預計的行為。</a:t>
            </a:r>
          </a:p>
          <a:p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例如，有一篇文章、商品頁面，跳出率一直都很高，也就表示該頁是否有讓瀏覽者看完後，有導引、動線上的行為再瀏覽其他頁面？</a:t>
            </a:r>
          </a:p>
          <a:p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分析離開率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Exit Rate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分析離開率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Exit Rate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目的是找出瀏覽者都是在哪些頁面上離開比例最多，意味著可以找到這些頁面進而去優化，增加導引機制、改善使用者體驗。</a:t>
            </a:r>
          </a:p>
          <a:p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zh-TW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當然有些網頁是有目的性或是資訊傳達完成後就結束，這些是可以討論是否需要優化，或是有品牌資訊導引使用者看完資訊後，可以回到首頁？或是您的品牌資訊頁面上呢？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008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27400" y="740073"/>
            <a:ext cx="5689200" cy="25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2750" y="3669550"/>
            <a:ext cx="49470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831" r="83968"/>
          <a:stretch/>
        </p:blipFill>
        <p:spPr>
          <a:xfrm>
            <a:off x="-88950" y="-56000"/>
            <a:ext cx="1198500" cy="5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13398" r="71401"/>
          <a:stretch/>
        </p:blipFill>
        <p:spPr>
          <a:xfrm flipH="1">
            <a:off x="7945500" y="-83950"/>
            <a:ext cx="1198500" cy="5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75675" y="-18625"/>
            <a:ext cx="11868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938375" y="-48150"/>
            <a:ext cx="11580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65577" y="1620472"/>
            <a:ext cx="28809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865577" y="2887200"/>
            <a:ext cx="37158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729" y="1620472"/>
            <a:ext cx="19182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67588" t="-1567" r="10979" b="651"/>
          <a:stretch/>
        </p:blipFill>
        <p:spPr>
          <a:xfrm>
            <a:off x="0" y="-83819"/>
            <a:ext cx="1581850" cy="52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115181" y="0"/>
            <a:ext cx="1540451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155650" y="1506450"/>
            <a:ext cx="4832700" cy="24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53851" r="30122"/>
          <a:stretch/>
        </p:blipFill>
        <p:spPr>
          <a:xfrm rot="5400000">
            <a:off x="3497475" y="-5056773"/>
            <a:ext cx="2238000" cy="9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 rot="5400000">
            <a:off x="3455850" y="-5046875"/>
            <a:ext cx="2232300" cy="929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l="53851" r="30122"/>
          <a:stretch/>
        </p:blipFill>
        <p:spPr>
          <a:xfrm rot="-5400000">
            <a:off x="3434288" y="890802"/>
            <a:ext cx="2238000" cy="9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 rot="-5400000">
            <a:off x="3481613" y="895003"/>
            <a:ext cx="2232300" cy="929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userDrawn="1">
  <p:cSld name="SECTION_HEADER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 hasCustomPrompt="1"/>
          </p:nvPr>
        </p:nvSpPr>
        <p:spPr>
          <a:xfrm>
            <a:off x="1632701" y="0"/>
            <a:ext cx="5878597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aseline="0"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altLang="zh-TW" dirty="0"/>
              <a:t>123</a:t>
            </a:r>
            <a:endParaRPr dirty="0"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l="53851" t="4567" r="18721"/>
          <a:stretch/>
        </p:blipFill>
        <p:spPr>
          <a:xfrm rot="10800000">
            <a:off x="0" y="0"/>
            <a:ext cx="1486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 userDrawn="1"/>
        </p:nvSpPr>
        <p:spPr>
          <a:xfrm>
            <a:off x="-1" y="0"/>
            <a:ext cx="1528076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FB91D5-B8E5-4E51-99A7-F82913AF29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96242" y="1200633"/>
            <a:ext cx="5751513" cy="3757612"/>
          </a:xfrm>
        </p:spPr>
        <p:txBody>
          <a:bodyPr/>
          <a:lstStyle>
            <a:lvl1pPr marL="457200" indent="-317500">
              <a:buClr>
                <a:srgbClr val="FF0000"/>
              </a:buClr>
              <a:buFont typeface="Wingdings" panose="05000000000000000000" pitchFamily="2" charset="2"/>
              <a:buChar char="l"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914400" indent="-317500">
              <a:buClr>
                <a:srgbClr val="FFFF00"/>
              </a:buClr>
              <a:buFont typeface="Wingdings" panose="05000000000000000000" pitchFamily="2" charset="2"/>
              <a:buChar char="u"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371600" indent="-31750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p"/>
              <a:defRPr sz="2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>
              <a:defRPr sz="1800" baseline="0">
                <a:latin typeface="Arial" panose="020B0604020202020204" pitchFamily="34" charset="0"/>
                <a:ea typeface="微軟正黑體" panose="020B0604030504040204" pitchFamily="34" charset="-120"/>
              </a:defRPr>
            </a:lvl4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第三層</a:t>
            </a:r>
          </a:p>
          <a:p>
            <a:pPr lvl="2"/>
            <a:r>
              <a:rPr lang="zh-TW" altLang="en-US" dirty="0"/>
              <a:t>第四層</a:t>
            </a:r>
          </a:p>
          <a:p>
            <a:pPr lvl="3"/>
            <a:r>
              <a:rPr lang="zh-TW" altLang="en-US" dirty="0"/>
              <a:t>第五層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 rotWithShape="1">
          <a:blip r:embed="rId2">
            <a:alphaModFix/>
          </a:blip>
          <a:srcRect t="14925" b="71462"/>
          <a:stretch/>
        </p:blipFill>
        <p:spPr>
          <a:xfrm>
            <a:off x="-88575" y="3993175"/>
            <a:ext cx="9543300" cy="13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/>
          <p:nvPr/>
        </p:nvSpPr>
        <p:spPr>
          <a:xfrm rot="-5400000">
            <a:off x="3924300" y="18025"/>
            <a:ext cx="1295400" cy="924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2">
            <a:alphaModFix/>
          </a:blip>
          <a:srcRect l="4744" r="81317"/>
          <a:stretch/>
        </p:blipFill>
        <p:spPr>
          <a:xfrm>
            <a:off x="8307100" y="-136475"/>
            <a:ext cx="1137000" cy="54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/>
          <p:nvPr/>
        </p:nvSpPr>
        <p:spPr>
          <a:xfrm flipH="1">
            <a:off x="8307100" y="-48150"/>
            <a:ext cx="1158000" cy="5239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8509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1730706" y="1610300"/>
            <a:ext cx="264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title" hasCustomPrompt="1"/>
          </p:nvPr>
        </p:nvSpPr>
        <p:spPr>
          <a:xfrm>
            <a:off x="666228" y="1532300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2"/>
          </p:nvPr>
        </p:nvSpPr>
        <p:spPr>
          <a:xfrm>
            <a:off x="1730706" y="2316625"/>
            <a:ext cx="264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 idx="3" hasCustomPrompt="1"/>
          </p:nvPr>
        </p:nvSpPr>
        <p:spPr>
          <a:xfrm>
            <a:off x="666228" y="2238625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4"/>
          </p:nvPr>
        </p:nvSpPr>
        <p:spPr>
          <a:xfrm>
            <a:off x="1730706" y="3010500"/>
            <a:ext cx="2644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 idx="5" hasCustomPrompt="1"/>
          </p:nvPr>
        </p:nvSpPr>
        <p:spPr>
          <a:xfrm>
            <a:off x="666228" y="2944950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6"/>
          </p:nvPr>
        </p:nvSpPr>
        <p:spPr>
          <a:xfrm>
            <a:off x="1730706" y="3716825"/>
            <a:ext cx="2644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 idx="7" hasCustomPrompt="1"/>
          </p:nvPr>
        </p:nvSpPr>
        <p:spPr>
          <a:xfrm>
            <a:off x="666228" y="3651275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 idx="8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045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xygen"/>
              <a:buNone/>
              <a:defRPr sz="30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xygen"/>
              <a:buNone/>
              <a:defRPr sz="28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87" r:id="rId5"/>
    <p:sldLayoutId id="2147483688" r:id="rId6"/>
    <p:sldLayoutId id="2147483691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chive.ics.uci.edu/ml/datasets/Online+Shoppers+Purchasing+Intention+Dataset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ctrTitle"/>
          </p:nvPr>
        </p:nvSpPr>
        <p:spPr>
          <a:xfrm>
            <a:off x="1727400" y="740073"/>
            <a:ext cx="5689200" cy="25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0" dirty="0">
                <a:solidFill>
                  <a:srgbClr val="DE96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期末報告</a:t>
            </a:r>
            <a:r>
              <a:rPr lang="en-US" altLang="zh-TW" sz="4000" b="0" dirty="0">
                <a:solidFill>
                  <a:srgbClr val="DE96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000" b="0" dirty="0">
                <a:solidFill>
                  <a:srgbClr val="DE96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0" dirty="0" smtClean="0">
                <a:solidFill>
                  <a:srgbClr val="DE96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預測線上購買</a:t>
            </a:r>
            <a:r>
              <a:rPr lang="zh-TW" altLang="en-US" sz="4000" b="0" dirty="0">
                <a:solidFill>
                  <a:srgbClr val="DE96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意願</a:t>
            </a:r>
            <a:endParaRPr sz="4000" b="0" dirty="0">
              <a:solidFill>
                <a:srgbClr val="DE96C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3" name="Google Shape;313;p45"/>
          <p:cNvSpPr txBox="1">
            <a:spLocks noGrp="1"/>
          </p:cNvSpPr>
          <p:nvPr>
            <p:ph type="subTitle" idx="1"/>
          </p:nvPr>
        </p:nvSpPr>
        <p:spPr>
          <a:xfrm>
            <a:off x="2172750" y="3669550"/>
            <a:ext cx="49470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0816028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周孟謙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14" name="Google Shape;314;p45"/>
          <p:cNvCxnSpPr/>
          <p:nvPr/>
        </p:nvCxnSpPr>
        <p:spPr>
          <a:xfrm>
            <a:off x="2172675" y="3453625"/>
            <a:ext cx="4947000" cy="0"/>
          </a:xfrm>
          <a:prstGeom prst="straightConnector1">
            <a:avLst/>
          </a:prstGeom>
          <a:noFill/>
          <a:ln w="19050" cap="flat" cmpd="sng">
            <a:solidFill>
              <a:srgbClr val="DE96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74" y="3946068"/>
            <a:ext cx="963251" cy="963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48686-A186-414A-A18E-93FF2317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138" y="0"/>
            <a:ext cx="7603958" cy="1083000"/>
          </a:xfrm>
        </p:spPr>
        <p:txBody>
          <a:bodyPr/>
          <a:lstStyle/>
          <a:p>
            <a:pPr algn="ctr"/>
            <a:r>
              <a:rPr lang="fr-FR" altLang="zh-TW" sz="1800" dirty="0"/>
              <a:t>Administrative &amp; </a:t>
            </a:r>
            <a:r>
              <a:rPr lang="fr-FR" altLang="zh-TW" sz="1800" dirty="0" err="1"/>
              <a:t>Informational</a:t>
            </a:r>
            <a:r>
              <a:rPr lang="fr-FR" altLang="zh-TW" sz="1800" dirty="0"/>
              <a:t> &amp; </a:t>
            </a:r>
            <a:r>
              <a:rPr lang="fr-FR" altLang="zh-TW" sz="1800" dirty="0" err="1"/>
              <a:t>ProductRelated</a:t>
            </a:r>
            <a:endParaRPr lang="zh-TW" altLang="en-US" sz="18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49" y="1098514"/>
            <a:ext cx="7058136" cy="1816844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84" y="3104591"/>
            <a:ext cx="7088466" cy="18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8791" y="478251"/>
            <a:ext cx="5878597" cy="1083000"/>
          </a:xfrm>
        </p:spPr>
        <p:txBody>
          <a:bodyPr/>
          <a:lstStyle/>
          <a:p>
            <a:r>
              <a:rPr lang="en-US" altLang="zh-TW" dirty="0" err="1"/>
              <a:t>BounceRates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90"/>
          <a:stretch/>
        </p:blipFill>
        <p:spPr>
          <a:xfrm>
            <a:off x="5508125" y="1509889"/>
            <a:ext cx="3326174" cy="2545693"/>
          </a:xfrm>
        </p:spPr>
      </p:pic>
      <p:sp>
        <p:nvSpPr>
          <p:cNvPr id="5" name="文字方塊 4"/>
          <p:cNvSpPr txBox="1"/>
          <p:nvPr/>
        </p:nvSpPr>
        <p:spPr>
          <a:xfrm>
            <a:off x="1528791" y="1845169"/>
            <a:ext cx="3979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 「跳出率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」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在</a:t>
            </a:r>
            <a:r>
              <a:rPr lang="zh-TW" altLang="en-US" sz="2000" dirty="0">
                <a:solidFill>
                  <a:schemeClr val="bg1"/>
                </a:solidFill>
              </a:rPr>
              <a:t>一進入網站之後馬上就</a:t>
            </a:r>
            <a:r>
              <a:rPr lang="zh-TW" altLang="en-US" sz="2000" dirty="0" smtClean="0">
                <a:solidFill>
                  <a:schemeClr val="bg1"/>
                </a:solidFill>
              </a:rPr>
              <a:t>離開訪客</a:t>
            </a:r>
            <a:r>
              <a:rPr lang="zh-TW" altLang="en-US" sz="2000" dirty="0">
                <a:solidFill>
                  <a:schemeClr val="bg1"/>
                </a:solidFill>
              </a:rPr>
              <a:t>的百分比</a:t>
            </a:r>
            <a:r>
              <a:rPr lang="zh-TW" altLang="en-US" sz="2000" dirty="0" smtClean="0">
                <a:solidFill>
                  <a:schemeClr val="bg1"/>
                </a:solidFill>
              </a:rPr>
              <a:t>。未</a:t>
            </a:r>
            <a:r>
              <a:rPr lang="zh-TW" altLang="en-US" sz="2000" dirty="0">
                <a:solidFill>
                  <a:schemeClr val="bg1"/>
                </a:solidFill>
              </a:rPr>
              <a:t>停留在網站中繼續瀏覽頁面，（就像被</a:t>
            </a:r>
            <a:r>
              <a:rPr lang="zh-TW" altLang="en-US" sz="2000" dirty="0" smtClean="0">
                <a:solidFill>
                  <a:schemeClr val="bg1"/>
                </a:solidFill>
              </a:rPr>
              <a:t>跳出樣</a:t>
            </a:r>
            <a:r>
              <a:rPr lang="zh-TW" altLang="en-US" sz="2000" dirty="0">
                <a:solidFill>
                  <a:schemeClr val="bg1"/>
                </a:solidFill>
              </a:rPr>
              <a:t>）。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0" y="3741179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8791" y="662776"/>
            <a:ext cx="5878597" cy="1083000"/>
          </a:xfrm>
        </p:spPr>
        <p:txBody>
          <a:bodyPr/>
          <a:lstStyle/>
          <a:p>
            <a:r>
              <a:rPr lang="en-US" altLang="zh-TW" dirty="0" err="1"/>
              <a:t>ExitRates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45665" y="2140486"/>
            <a:ext cx="37497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 「離開率」</a:t>
            </a:r>
            <a:endParaRPr lang="en-US" altLang="zh-TW" sz="2000" dirty="0" smtClean="0">
              <a:solidFill>
                <a:srgbClr val="FFFFFF"/>
              </a:solidFill>
            </a:endParaRPr>
          </a:p>
          <a:p>
            <a:pPr lvl="0"/>
            <a:r>
              <a:rPr lang="zh-TW" altLang="en-US" sz="2000" dirty="0" smtClean="0">
                <a:solidFill>
                  <a:srgbClr val="FFFFFF"/>
                </a:solidFill>
              </a:rPr>
              <a:t>對</a:t>
            </a:r>
            <a:r>
              <a:rPr lang="zh-TW" altLang="en-US" sz="2000" dirty="0">
                <a:solidFill>
                  <a:srgbClr val="FFFFFF"/>
                </a:solidFill>
              </a:rPr>
              <a:t>網頁的所有瀏覽量來說，「離開率」是網頁成為工作階段中「最後」的百分比。也就是最後瀏覽的網頁，並從這頁離開</a:t>
            </a:r>
            <a:r>
              <a:rPr lang="zh-TW" altLang="en-US" sz="2000" dirty="0" smtClean="0">
                <a:solidFill>
                  <a:srgbClr val="FFFFFF"/>
                </a:solidFill>
              </a:rPr>
              <a:t>。</a:t>
            </a:r>
            <a:endParaRPr lang="en-US" altLang="zh-TW" sz="2000" dirty="0">
              <a:solidFill>
                <a:srgbClr val="FFFFFF"/>
              </a:solidFill>
            </a:endParaRP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3" r="32643"/>
          <a:stretch/>
        </p:blipFill>
        <p:spPr>
          <a:xfrm>
            <a:off x="5195455" y="1351066"/>
            <a:ext cx="3798220" cy="290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4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418" y="743468"/>
            <a:ext cx="5878597" cy="1083000"/>
          </a:xfrm>
        </p:spPr>
        <p:txBody>
          <a:bodyPr/>
          <a:lstStyle/>
          <a:p>
            <a:r>
              <a:rPr lang="en-US" altLang="zh-TW" dirty="0" err="1"/>
              <a:t>PageValues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24418" y="2209717"/>
            <a:ext cx="3749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2400" b="1" dirty="0">
                <a:solidFill>
                  <a:schemeClr val="bg1"/>
                </a:solidFill>
              </a:rPr>
              <a:t>「網頁價值」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pPr lvl="0"/>
            <a:r>
              <a:rPr lang="zh-TW" altLang="en-US" sz="2000" dirty="0" smtClean="0">
                <a:solidFill>
                  <a:srgbClr val="FFFFFF"/>
                </a:solidFill>
              </a:rPr>
              <a:t>使用者</a:t>
            </a:r>
            <a:r>
              <a:rPr lang="zh-TW" altLang="en-US" sz="2000" dirty="0">
                <a:solidFill>
                  <a:srgbClr val="FFFFFF"/>
                </a:solidFill>
              </a:rPr>
              <a:t>在抵達目標網頁或完成電子商務交易 </a:t>
            </a:r>
            <a:r>
              <a:rPr lang="en-US" altLang="zh-TW" sz="2000" dirty="0">
                <a:solidFill>
                  <a:srgbClr val="FFFFFF"/>
                </a:solidFill>
              </a:rPr>
              <a:t>(</a:t>
            </a:r>
            <a:r>
              <a:rPr lang="zh-TW" altLang="en-US" sz="2000" dirty="0">
                <a:solidFill>
                  <a:srgbClr val="FFFFFF"/>
                </a:solidFill>
              </a:rPr>
              <a:t>或兩者</a:t>
            </a:r>
            <a:r>
              <a:rPr lang="en-US" altLang="zh-TW" sz="2000" dirty="0">
                <a:solidFill>
                  <a:srgbClr val="FFFFFF"/>
                </a:solidFill>
              </a:rPr>
              <a:t>) </a:t>
            </a:r>
            <a:r>
              <a:rPr lang="zh-TW" altLang="en-US" sz="2000" dirty="0">
                <a:solidFill>
                  <a:srgbClr val="FFFFFF"/>
                </a:solidFill>
              </a:rPr>
              <a:t>之前所造訪網頁的平均價值</a:t>
            </a:r>
            <a:r>
              <a:rPr lang="zh-TW" altLang="en-US" sz="2000" dirty="0" smtClean="0">
                <a:solidFill>
                  <a:srgbClr val="FFFFFF"/>
                </a:solidFill>
              </a:rPr>
              <a:t>。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6"/>
          <a:stretch/>
        </p:blipFill>
        <p:spPr>
          <a:xfrm>
            <a:off x="5274208" y="1443218"/>
            <a:ext cx="3645712" cy="285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762" y="3977961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1759236" y="437730"/>
            <a:ext cx="6592284" cy="3003694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b="1" dirty="0" smtClean="0">
                <a:solidFill>
                  <a:schemeClr val="bg1"/>
                </a:solidFill>
                <a:ea typeface="Google Sans Text"/>
              </a:rPr>
              <a:t>目標</a:t>
            </a:r>
            <a:r>
              <a:rPr lang="zh-TW" altLang="zh-TW" sz="2000" b="1" dirty="0">
                <a:solidFill>
                  <a:schemeClr val="bg1"/>
                </a:solidFill>
                <a:ea typeface="Google Sans Text"/>
              </a:rPr>
              <a:t>網頁 D</a:t>
            </a: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>：$10 美元 </a:t>
            </a:r>
            <a:endParaRPr lang="en-US" altLang="zh-TW" sz="2000" dirty="0" smtClean="0">
              <a:solidFill>
                <a:schemeClr val="bg1"/>
              </a:solidFill>
              <a:ea typeface="Google Sans Tex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dirty="0" smtClean="0">
                <a:solidFill>
                  <a:schemeClr val="bg1"/>
                </a:solidFill>
                <a:ea typeface="Google Sans Text"/>
              </a:rPr>
              <a:t>收據</a:t>
            </a: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>網頁 E：$100 </a:t>
            </a:r>
            <a:r>
              <a:rPr lang="zh-TW" altLang="zh-TW" sz="2000" dirty="0" smtClean="0">
                <a:solidFill>
                  <a:schemeClr val="bg1"/>
                </a:solidFill>
                <a:ea typeface="Google Sans Text"/>
              </a:rPr>
              <a:t>美元</a:t>
            </a: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/>
            </a:r>
            <a:br>
              <a:rPr lang="zh-TW" altLang="zh-TW" sz="2000" dirty="0">
                <a:solidFill>
                  <a:schemeClr val="bg1"/>
                </a:solidFill>
                <a:ea typeface="Google Sans Text"/>
              </a:rPr>
            </a:b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>網頁 B 的不重複網頁瀏覽量：一次</a:t>
            </a:r>
            <a:endParaRPr lang="zh-TW" altLang="zh-TW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b="1" u="sng" dirty="0" smtClean="0">
                <a:solidFill>
                  <a:schemeClr val="bg1"/>
                </a:solidFill>
                <a:ea typeface="Google Sans Text"/>
              </a:rPr>
              <a:t>電子商務</a:t>
            </a:r>
            <a:r>
              <a:rPr lang="zh-TW" altLang="zh-TW" sz="2000" b="1" u="sng" dirty="0">
                <a:solidFill>
                  <a:schemeClr val="bg1"/>
                </a:solidFill>
                <a:ea typeface="Google Sans Text"/>
              </a:rPr>
              <a:t>收益 </a:t>
            </a:r>
            <a:r>
              <a:rPr lang="zh-TW" altLang="zh-TW" sz="2000" u="sng" dirty="0">
                <a:solidFill>
                  <a:schemeClr val="bg1"/>
                </a:solidFill>
                <a:ea typeface="Google Sans Text"/>
              </a:rPr>
              <a:t>($100 美元) + </a:t>
            </a:r>
            <a:r>
              <a:rPr lang="zh-TW" altLang="zh-TW" sz="2000" b="1" u="sng" dirty="0">
                <a:solidFill>
                  <a:schemeClr val="bg1"/>
                </a:solidFill>
                <a:ea typeface="Google Sans Text"/>
              </a:rPr>
              <a:t>總目標價值 </a:t>
            </a:r>
            <a:r>
              <a:rPr lang="zh-TW" altLang="zh-TW" sz="2000" u="sng" dirty="0">
                <a:solidFill>
                  <a:schemeClr val="bg1"/>
                </a:solidFill>
                <a:ea typeface="Google Sans Text"/>
              </a:rPr>
              <a:t>($10 美元)</a:t>
            </a: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/>
            </a:r>
            <a:br>
              <a:rPr lang="zh-TW" altLang="zh-TW" sz="2000" dirty="0">
                <a:solidFill>
                  <a:schemeClr val="bg1"/>
                </a:solidFill>
                <a:ea typeface="Google Sans Text"/>
              </a:rPr>
            </a:br>
            <a:r>
              <a:rPr lang="zh-TW" altLang="zh-TW" sz="2000" b="1" dirty="0">
                <a:solidFill>
                  <a:schemeClr val="bg1"/>
                </a:solidFill>
                <a:ea typeface="Google Sans Text"/>
              </a:rPr>
              <a:t>網頁 B 的不重複網頁瀏覽量</a:t>
            </a: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> (1</a:t>
            </a:r>
            <a:r>
              <a:rPr lang="zh-TW" altLang="zh-TW" sz="2000" dirty="0" smtClean="0">
                <a:solidFill>
                  <a:schemeClr val="bg1"/>
                </a:solidFill>
                <a:ea typeface="Google Sans Text"/>
              </a:rPr>
              <a:t>)</a:t>
            </a:r>
            <a:endParaRPr lang="en-US" altLang="zh-TW" sz="2000" dirty="0" smtClean="0">
              <a:solidFill>
                <a:schemeClr val="bg1"/>
              </a:solidFill>
              <a:ea typeface="Google Sans Tex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zh-TW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dirty="0">
                <a:solidFill>
                  <a:schemeClr val="bg1"/>
                </a:solidFill>
                <a:ea typeface="Google Sans Text"/>
              </a:rPr>
              <a:t>網頁 B 的「網頁價值」為 $110 美元，因為使用者在這個工作階段中造訪目標網頁之前，只造訪網頁 B 一次。</a:t>
            </a:r>
            <a:endParaRPr lang="zh-TW" altLang="zh-TW" sz="2000" dirty="0">
              <a:solidFill>
                <a:schemeClr val="bg1"/>
              </a:solidFill>
            </a:endParaRPr>
          </a:p>
          <a:p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範例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36" y="3217904"/>
            <a:ext cx="6381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1679946" y="325553"/>
            <a:ext cx="6244854" cy="3003694"/>
          </a:xfrm>
        </p:spPr>
        <p:txBody>
          <a:bodyPr/>
          <a:lstStyle/>
          <a:p>
            <a:pPr marL="139700" indent="0">
              <a:buNone/>
            </a:pPr>
            <a:endParaRPr lang="zh-TW" altLang="en-US" sz="11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目標網頁 </a:t>
            </a:r>
            <a:r>
              <a:rPr lang="en-US" altLang="zh-TW" sz="1500" dirty="0">
                <a:solidFill>
                  <a:schemeClr val="bg1"/>
                </a:solidFill>
              </a:rPr>
              <a:t>D</a:t>
            </a:r>
            <a:r>
              <a:rPr lang="zh-TW" altLang="en-US" sz="1500" dirty="0">
                <a:solidFill>
                  <a:schemeClr val="bg1"/>
                </a:solidFill>
              </a:rPr>
              <a:t>：</a:t>
            </a:r>
            <a:r>
              <a:rPr lang="en-US" altLang="zh-TW" sz="1500" dirty="0">
                <a:solidFill>
                  <a:schemeClr val="bg1"/>
                </a:solidFill>
              </a:rPr>
              <a:t>$10 </a:t>
            </a:r>
            <a:r>
              <a:rPr lang="zh-TW" altLang="en-US" sz="1500" dirty="0">
                <a:solidFill>
                  <a:schemeClr val="bg1"/>
                </a:solidFill>
              </a:rPr>
              <a:t>美元</a:t>
            </a:r>
          </a:p>
          <a:p>
            <a:pPr marL="139700" indent="0"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收據網頁 </a:t>
            </a:r>
            <a:r>
              <a:rPr lang="en-US" altLang="zh-TW" sz="1500" dirty="0">
                <a:solidFill>
                  <a:schemeClr val="bg1"/>
                </a:solidFill>
              </a:rPr>
              <a:t>E</a:t>
            </a:r>
            <a:r>
              <a:rPr lang="zh-TW" altLang="en-US" sz="1500" dirty="0">
                <a:solidFill>
                  <a:schemeClr val="bg1"/>
                </a:solidFill>
              </a:rPr>
              <a:t>：</a:t>
            </a:r>
            <a:r>
              <a:rPr lang="en-US" altLang="zh-TW" sz="1500" dirty="0">
                <a:solidFill>
                  <a:schemeClr val="bg1"/>
                </a:solidFill>
              </a:rPr>
              <a:t>$100 </a:t>
            </a:r>
            <a:r>
              <a:rPr lang="zh-TW" altLang="en-US" sz="1500" dirty="0">
                <a:solidFill>
                  <a:schemeClr val="bg1"/>
                </a:solidFill>
              </a:rPr>
              <a:t>美元</a:t>
            </a:r>
          </a:p>
          <a:p>
            <a:pPr marL="139700" indent="0"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網頁 </a:t>
            </a:r>
            <a:r>
              <a:rPr lang="en-US" altLang="zh-TW" sz="1500" dirty="0">
                <a:solidFill>
                  <a:schemeClr val="bg1"/>
                </a:solidFill>
              </a:rPr>
              <a:t>B </a:t>
            </a:r>
            <a:r>
              <a:rPr lang="zh-TW" altLang="en-US" sz="1500" dirty="0">
                <a:solidFill>
                  <a:schemeClr val="bg1"/>
                </a:solidFill>
              </a:rPr>
              <a:t>的不重複網頁瀏覽量：兩</a:t>
            </a:r>
            <a:r>
              <a:rPr lang="zh-TW" altLang="en-US" sz="1500" dirty="0" smtClean="0">
                <a:solidFill>
                  <a:schemeClr val="bg1"/>
                </a:solidFill>
              </a:rPr>
              <a:t>次</a:t>
            </a:r>
            <a:endParaRPr lang="zh-TW" altLang="en-US" sz="15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500" dirty="0" smtClean="0">
                <a:solidFill>
                  <a:schemeClr val="bg1"/>
                </a:solidFill>
              </a:rPr>
              <a:t>「</a:t>
            </a:r>
            <a:r>
              <a:rPr lang="zh-TW" altLang="en-US" sz="1500" dirty="0">
                <a:solidFill>
                  <a:schemeClr val="bg1"/>
                </a:solidFill>
              </a:rPr>
              <a:t>網頁價值」計算方式應該調整如下</a:t>
            </a:r>
            <a:r>
              <a:rPr lang="zh-TW" altLang="en-US" sz="1500" dirty="0" smtClean="0">
                <a:solidFill>
                  <a:schemeClr val="bg1"/>
                </a:solidFill>
              </a:rPr>
              <a:t>：</a:t>
            </a:r>
            <a:endParaRPr lang="zh-TW" altLang="en-US" sz="15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電子商務收益 </a:t>
            </a:r>
            <a:r>
              <a:rPr lang="en-US" altLang="zh-TW" sz="1500" dirty="0">
                <a:solidFill>
                  <a:schemeClr val="bg1"/>
                </a:solidFill>
              </a:rPr>
              <a:t>($100 </a:t>
            </a:r>
            <a:r>
              <a:rPr lang="zh-TW" altLang="en-US" sz="1500" dirty="0">
                <a:solidFill>
                  <a:schemeClr val="bg1"/>
                </a:solidFill>
              </a:rPr>
              <a:t>美元</a:t>
            </a:r>
            <a:r>
              <a:rPr lang="en-US" altLang="zh-TW" sz="1500" dirty="0">
                <a:solidFill>
                  <a:schemeClr val="bg1"/>
                </a:solidFill>
              </a:rPr>
              <a:t>) + </a:t>
            </a:r>
            <a:r>
              <a:rPr lang="zh-TW" altLang="en-US" sz="1500" dirty="0">
                <a:solidFill>
                  <a:schemeClr val="bg1"/>
                </a:solidFill>
              </a:rPr>
              <a:t>總目標價值 </a:t>
            </a:r>
            <a:r>
              <a:rPr lang="en-US" altLang="zh-TW" sz="1500" dirty="0">
                <a:solidFill>
                  <a:schemeClr val="bg1"/>
                </a:solidFill>
              </a:rPr>
              <a:t>($10 </a:t>
            </a:r>
            <a:r>
              <a:rPr lang="zh-TW" altLang="en-US" sz="1500" dirty="0">
                <a:solidFill>
                  <a:schemeClr val="bg1"/>
                </a:solidFill>
              </a:rPr>
              <a:t>美元 </a:t>
            </a:r>
            <a:r>
              <a:rPr lang="en-US" altLang="zh-TW" sz="1500" dirty="0">
                <a:solidFill>
                  <a:schemeClr val="bg1"/>
                </a:solidFill>
              </a:rPr>
              <a:t>x 2 </a:t>
            </a:r>
            <a:r>
              <a:rPr lang="zh-TW" altLang="en-US" sz="1500" dirty="0">
                <a:solidFill>
                  <a:schemeClr val="bg1"/>
                </a:solidFill>
              </a:rPr>
              <a:t>個工作階段</a:t>
            </a:r>
            <a:r>
              <a:rPr lang="en-US" altLang="zh-TW" sz="1500" dirty="0">
                <a:solidFill>
                  <a:schemeClr val="bg1"/>
                </a:solidFill>
              </a:rPr>
              <a:t>)</a:t>
            </a:r>
          </a:p>
          <a:p>
            <a:pPr marL="139700" indent="0"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網頁 </a:t>
            </a:r>
            <a:r>
              <a:rPr lang="en-US" altLang="zh-TW" sz="1500" dirty="0">
                <a:solidFill>
                  <a:schemeClr val="bg1"/>
                </a:solidFill>
              </a:rPr>
              <a:t>B </a:t>
            </a:r>
            <a:r>
              <a:rPr lang="zh-TW" altLang="en-US" sz="1500" dirty="0">
                <a:solidFill>
                  <a:schemeClr val="bg1"/>
                </a:solidFill>
              </a:rPr>
              <a:t>的不重複瀏覽量 </a:t>
            </a:r>
            <a:r>
              <a:rPr lang="en-US" altLang="zh-TW" sz="1500" dirty="0">
                <a:solidFill>
                  <a:schemeClr val="bg1"/>
                </a:solidFill>
              </a:rPr>
              <a:t>(2)</a:t>
            </a:r>
          </a:p>
          <a:p>
            <a:endParaRPr lang="en-US" altLang="zh-TW" sz="15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zh-TW" altLang="en-US" sz="1500" dirty="0">
                <a:solidFill>
                  <a:schemeClr val="bg1"/>
                </a:solidFill>
              </a:rPr>
              <a:t>網頁 </a:t>
            </a:r>
            <a:r>
              <a:rPr lang="en-US" altLang="zh-TW" sz="1500" dirty="0">
                <a:solidFill>
                  <a:schemeClr val="bg1"/>
                </a:solidFill>
              </a:rPr>
              <a:t>B </a:t>
            </a:r>
            <a:r>
              <a:rPr lang="zh-TW" altLang="en-US" sz="1500" dirty="0">
                <a:solidFill>
                  <a:schemeClr val="bg1"/>
                </a:solidFill>
              </a:rPr>
              <a:t>在兩個工作階段中的「網頁價值」計算結果為 </a:t>
            </a:r>
            <a:r>
              <a:rPr lang="en-US" altLang="zh-TW" sz="1500" dirty="0">
                <a:solidFill>
                  <a:schemeClr val="bg1"/>
                </a:solidFill>
              </a:rPr>
              <a:t>$60 </a:t>
            </a:r>
            <a:r>
              <a:rPr lang="zh-TW" altLang="en-US" sz="1500" dirty="0">
                <a:solidFill>
                  <a:schemeClr val="bg1"/>
                </a:solidFill>
              </a:rPr>
              <a:t>美元，亦即 </a:t>
            </a:r>
            <a:r>
              <a:rPr lang="en-US" altLang="zh-TW" sz="1500" dirty="0">
                <a:solidFill>
                  <a:schemeClr val="bg1"/>
                </a:solidFill>
              </a:rPr>
              <a:t>$120 </a:t>
            </a:r>
            <a:r>
              <a:rPr lang="zh-TW" altLang="en-US" sz="1500" dirty="0">
                <a:solidFill>
                  <a:schemeClr val="bg1"/>
                </a:solidFill>
              </a:rPr>
              <a:t>美元除以兩個工作階段所得的值。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53006"/>
          <a:stretch/>
        </p:blipFill>
        <p:spPr>
          <a:xfrm>
            <a:off x="1803688" y="3470563"/>
            <a:ext cx="5438775" cy="15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3410" y="441238"/>
            <a:ext cx="5878597" cy="1083000"/>
          </a:xfrm>
        </p:spPr>
        <p:txBody>
          <a:bodyPr/>
          <a:lstStyle/>
          <a:p>
            <a:r>
              <a:rPr lang="en-US" altLang="zh-TW" dirty="0" smtClean="0"/>
              <a:t>Special Day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58029" y="1991616"/>
            <a:ext cx="374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solidFill>
                  <a:srgbClr val="FFFFFF"/>
                </a:solidFill>
              </a:rPr>
              <a:t>“特殊日” 表示訪問網站時間與特定特殊日子（例如母親節、情人節）的接近程度，該交易可能就是為了該節日而進行的</a:t>
            </a:r>
            <a:r>
              <a:rPr lang="zh-TW" altLang="en-US" sz="2000" dirty="0" smtClean="0">
                <a:solidFill>
                  <a:srgbClr val="FFFFFF"/>
                </a:solidFill>
              </a:rPr>
              <a:t>。</a:t>
            </a:r>
            <a:endParaRPr lang="en-US" altLang="zh-TW" sz="2000" dirty="0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r="57580"/>
          <a:stretch/>
        </p:blipFill>
        <p:spPr>
          <a:xfrm>
            <a:off x="5407819" y="1117838"/>
            <a:ext cx="3429000" cy="33723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336" y="3782433"/>
            <a:ext cx="966216" cy="9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B95B85-C6C7-4415-9D4A-5F4F6F8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16" y="182108"/>
            <a:ext cx="5878597" cy="1083000"/>
          </a:xfrm>
        </p:spPr>
        <p:txBody>
          <a:bodyPr/>
          <a:lstStyle/>
          <a:p>
            <a:r>
              <a:rPr lang="en-US" altLang="zh-TW" dirty="0"/>
              <a:t>Month &amp; Region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0" r="5716"/>
          <a:stretch/>
        </p:blipFill>
        <p:spPr>
          <a:xfrm>
            <a:off x="1582016" y="1265108"/>
            <a:ext cx="3461039" cy="3376932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721"/>
          <a:stretch/>
        </p:blipFill>
        <p:spPr>
          <a:xfrm>
            <a:off x="5415332" y="1265108"/>
            <a:ext cx="3342320" cy="34282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223186" y="237169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</a:rPr>
              <a:t>訪問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56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4936" y="436035"/>
            <a:ext cx="5878597" cy="1083000"/>
          </a:xfrm>
        </p:spPr>
        <p:txBody>
          <a:bodyPr/>
          <a:lstStyle/>
          <a:p>
            <a:r>
              <a:rPr lang="en-US" altLang="zh-TW" dirty="0"/>
              <a:t>Traffic Type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14936" y="2083160"/>
            <a:ext cx="3749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solidFill>
                  <a:srgbClr val="FFFFFF"/>
                </a:solidFill>
              </a:rPr>
              <a:t>定義：網站訪問者的數量，以及他們點擊的頁面，被稱為網站流量</a:t>
            </a:r>
            <a:r>
              <a:rPr lang="zh-TW" altLang="en-US" sz="2000" dirty="0" smtClean="0">
                <a:solidFill>
                  <a:srgbClr val="FFFFFF"/>
                </a:solidFill>
              </a:rPr>
              <a:t>。</a:t>
            </a:r>
            <a:endParaRPr lang="en-US" altLang="zh-TW" sz="2000" dirty="0">
              <a:solidFill>
                <a:srgbClr val="FFFFFF"/>
              </a:solidFill>
            </a:endParaRPr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6"/>
          <a:stretch/>
        </p:blipFill>
        <p:spPr>
          <a:xfrm>
            <a:off x="5279624" y="1163781"/>
            <a:ext cx="3219242" cy="3193040"/>
          </a:xfrm>
        </p:spPr>
      </p:pic>
    </p:spTree>
    <p:extLst>
      <p:ext uri="{BB962C8B-B14F-4D97-AF65-F5344CB8AC3E}">
        <p14:creationId xmlns:p14="http://schemas.microsoft.com/office/powerpoint/2010/main" val="172479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9628" y="249250"/>
            <a:ext cx="5878597" cy="1083000"/>
          </a:xfrm>
        </p:spPr>
        <p:txBody>
          <a:bodyPr/>
          <a:lstStyle/>
          <a:p>
            <a:r>
              <a:rPr lang="en-US" altLang="zh-TW" dirty="0"/>
              <a:t>Traffic 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sz="3000" dirty="0"/>
              <a:t>Direct </a:t>
            </a:r>
            <a:r>
              <a:rPr lang="en-US" altLang="zh-TW" sz="3000" dirty="0" smtClean="0"/>
              <a:t>Traffic</a:t>
            </a:r>
          </a:p>
          <a:p>
            <a:r>
              <a:rPr lang="en-US" altLang="zh-TW" sz="3000" dirty="0"/>
              <a:t>Organic Traffic</a:t>
            </a:r>
          </a:p>
          <a:p>
            <a:r>
              <a:rPr lang="en-US" altLang="zh-TW" sz="3000" dirty="0"/>
              <a:t>Referral Traffic</a:t>
            </a:r>
          </a:p>
          <a:p>
            <a:r>
              <a:rPr lang="en-US" altLang="zh-TW" sz="3000" dirty="0"/>
              <a:t>Social Traffic</a:t>
            </a:r>
          </a:p>
          <a:p>
            <a:r>
              <a:rPr lang="en-US" altLang="zh-TW" sz="3000" dirty="0"/>
              <a:t>Paid Traffic</a:t>
            </a:r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58" y="2162648"/>
            <a:ext cx="1965198" cy="19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8"/>
          <p:cNvSpPr txBox="1">
            <a:spLocks noGrp="1"/>
          </p:cNvSpPr>
          <p:nvPr>
            <p:ph type="title" idx="8"/>
          </p:nvPr>
        </p:nvSpPr>
        <p:spPr>
          <a:xfrm>
            <a:off x="697802" y="53925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chemeClr val="dk2"/>
                </a:solidFill>
              </a:rPr>
              <a:t>Table of 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99" name="Google Shape;899;p78"/>
          <p:cNvSpPr txBox="1">
            <a:spLocks noGrp="1"/>
          </p:cNvSpPr>
          <p:nvPr>
            <p:ph type="subTitle" idx="1"/>
          </p:nvPr>
        </p:nvSpPr>
        <p:spPr>
          <a:xfrm>
            <a:off x="1730706" y="1610300"/>
            <a:ext cx="264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00" name="Google Shape;900;p78"/>
          <p:cNvSpPr txBox="1">
            <a:spLocks noGrp="1"/>
          </p:cNvSpPr>
          <p:nvPr>
            <p:ph type="title"/>
          </p:nvPr>
        </p:nvSpPr>
        <p:spPr>
          <a:xfrm>
            <a:off x="620869" y="1111950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01" name="Google Shape;901;p78"/>
          <p:cNvSpPr txBox="1">
            <a:spLocks noGrp="1"/>
          </p:cNvSpPr>
          <p:nvPr>
            <p:ph type="subTitle" idx="2"/>
          </p:nvPr>
        </p:nvSpPr>
        <p:spPr>
          <a:xfrm>
            <a:off x="1691254" y="1206402"/>
            <a:ext cx="31062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 smtClean="0"/>
              <a:t>Introduction</a:t>
            </a:r>
            <a:endParaRPr sz="2400" b="1" dirty="0"/>
          </a:p>
        </p:txBody>
      </p:sp>
      <p:sp>
        <p:nvSpPr>
          <p:cNvPr id="902" name="Google Shape;902;p78"/>
          <p:cNvSpPr txBox="1">
            <a:spLocks noGrp="1"/>
          </p:cNvSpPr>
          <p:nvPr>
            <p:ph type="title" idx="3"/>
          </p:nvPr>
        </p:nvSpPr>
        <p:spPr>
          <a:xfrm>
            <a:off x="632526" y="1874275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03" name="Google Shape;903;p78"/>
          <p:cNvSpPr txBox="1">
            <a:spLocks noGrp="1"/>
          </p:cNvSpPr>
          <p:nvPr>
            <p:ph type="subTitle" idx="4"/>
          </p:nvPr>
        </p:nvSpPr>
        <p:spPr>
          <a:xfrm>
            <a:off x="1713037" y="1978652"/>
            <a:ext cx="2644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 smtClean="0"/>
              <a:t>Data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Collection</a:t>
            </a:r>
            <a:endParaRPr sz="2400" b="1" dirty="0"/>
          </a:p>
        </p:txBody>
      </p:sp>
      <p:sp>
        <p:nvSpPr>
          <p:cNvPr id="904" name="Google Shape;904;p78"/>
          <p:cNvSpPr txBox="1">
            <a:spLocks noGrp="1"/>
          </p:cNvSpPr>
          <p:nvPr>
            <p:ph type="title" idx="5"/>
          </p:nvPr>
        </p:nvSpPr>
        <p:spPr>
          <a:xfrm>
            <a:off x="666228" y="2700430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05" name="Google Shape;905;p78"/>
          <p:cNvSpPr txBox="1">
            <a:spLocks noGrp="1"/>
          </p:cNvSpPr>
          <p:nvPr>
            <p:ph type="subTitle" idx="6"/>
          </p:nvPr>
        </p:nvSpPr>
        <p:spPr>
          <a:xfrm>
            <a:off x="1739383" y="3429733"/>
            <a:ext cx="3482534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-US" sz="2400" b="1" dirty="0">
                <a:latin typeface="+mj-lt"/>
              </a:rPr>
              <a:t>Models </a:t>
            </a:r>
            <a:r>
              <a:rPr lang="en-US" sz="2400" b="1" dirty="0" smtClean="0">
                <a:latin typeface="+mj-lt"/>
              </a:rPr>
              <a:t>&amp; </a:t>
            </a:r>
            <a:r>
              <a:rPr lang="en-US" sz="2400" b="1" dirty="0">
                <a:latin typeface="+mj-lt"/>
              </a:rPr>
              <a:t>Results</a:t>
            </a:r>
            <a:endParaRPr dirty="0"/>
          </a:p>
        </p:txBody>
      </p:sp>
      <p:sp>
        <p:nvSpPr>
          <p:cNvPr id="906" name="Google Shape;906;p78"/>
          <p:cNvSpPr txBox="1">
            <a:spLocks noGrp="1"/>
          </p:cNvSpPr>
          <p:nvPr>
            <p:ph type="title" idx="7"/>
          </p:nvPr>
        </p:nvSpPr>
        <p:spPr>
          <a:xfrm>
            <a:off x="666228" y="3526585"/>
            <a:ext cx="7875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909" name="Google Shape;909;p78"/>
          <p:cNvCxnSpPr/>
          <p:nvPr/>
        </p:nvCxnSpPr>
        <p:spPr>
          <a:xfrm flipH="1">
            <a:off x="1572491" y="1212273"/>
            <a:ext cx="1" cy="369916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06;p78"/>
          <p:cNvSpPr txBox="1">
            <a:spLocks/>
          </p:cNvSpPr>
          <p:nvPr/>
        </p:nvSpPr>
        <p:spPr>
          <a:xfrm>
            <a:off x="691914" y="4314425"/>
            <a:ext cx="787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36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xygen"/>
              <a:buNone/>
              <a:defRPr sz="4000" b="1" i="0" u="none" strike="noStrike" cap="none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en" dirty="0" smtClean="0"/>
              <a:t>0</a:t>
            </a:r>
            <a:r>
              <a:rPr lang="en-US" altLang="zh-TW" dirty="0" smtClean="0"/>
              <a:t>5</a:t>
            </a:r>
            <a:endParaRPr lang="en" dirty="0"/>
          </a:p>
        </p:txBody>
      </p:sp>
      <p:sp>
        <p:nvSpPr>
          <p:cNvPr id="5" name="矩形 4"/>
          <p:cNvSpPr/>
          <p:nvPr/>
        </p:nvSpPr>
        <p:spPr>
          <a:xfrm>
            <a:off x="1739745" y="28771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altLang="zh-TW" sz="2400" b="1" dirty="0" smtClean="0">
                <a:solidFill>
                  <a:schemeClr val="bg1"/>
                </a:solidFill>
              </a:rPr>
              <a:t>Preprocessing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18" name="Google Shape;905;p78"/>
          <p:cNvSpPr txBox="1">
            <a:spLocks/>
          </p:cNvSpPr>
          <p:nvPr/>
        </p:nvSpPr>
        <p:spPr>
          <a:xfrm>
            <a:off x="1713037" y="4445525"/>
            <a:ext cx="2644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smtClean="0">
                <a:latin typeface="+mj-lt"/>
              </a:rPr>
              <a:t>Conclusion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81" y="2037792"/>
            <a:ext cx="2276633" cy="22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94154" y="398180"/>
            <a:ext cx="5878597" cy="1083000"/>
          </a:xfrm>
        </p:spPr>
        <p:txBody>
          <a:bodyPr/>
          <a:lstStyle/>
          <a:p>
            <a:r>
              <a:rPr lang="en-US" altLang="zh-TW" dirty="0" smtClean="0"/>
              <a:t>Visitor Type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94154" y="1600560"/>
            <a:ext cx="3749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solidFill>
                  <a:srgbClr val="FFFFFF"/>
                </a:solidFill>
              </a:rPr>
              <a:t>三種不同類型的顧客，</a:t>
            </a:r>
            <a:r>
              <a:rPr lang="en-US" altLang="zh-TW" sz="2000" dirty="0">
                <a:solidFill>
                  <a:srgbClr val="FFFFFF"/>
                </a:solidFill>
              </a:rPr>
              <a:t>returning visitor</a:t>
            </a:r>
            <a:r>
              <a:rPr lang="zh-TW" altLang="en-US" sz="2000" dirty="0">
                <a:solidFill>
                  <a:srgbClr val="FFFFFF"/>
                </a:solidFill>
              </a:rPr>
              <a:t>為回頭客，</a:t>
            </a:r>
            <a:r>
              <a:rPr lang="en-US" altLang="zh-TW" sz="2000" dirty="0">
                <a:solidFill>
                  <a:srgbClr val="FFFFFF"/>
                </a:solidFill>
              </a:rPr>
              <a:t>new visitor</a:t>
            </a:r>
            <a:r>
              <a:rPr lang="zh-TW" altLang="en-US" sz="2000" dirty="0">
                <a:solidFill>
                  <a:srgbClr val="FFFFFF"/>
                </a:solidFill>
              </a:rPr>
              <a:t>為新顧客，</a:t>
            </a:r>
            <a:r>
              <a:rPr lang="en-US" altLang="zh-TW" sz="2000" dirty="0">
                <a:solidFill>
                  <a:srgbClr val="FFFFFF"/>
                </a:solidFill>
              </a:rPr>
              <a:t>other</a:t>
            </a:r>
            <a:r>
              <a:rPr lang="zh-TW" altLang="en-US" sz="2000" dirty="0">
                <a:solidFill>
                  <a:srgbClr val="FFFFFF"/>
                </a:solidFill>
              </a:rPr>
              <a:t>為其他。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r="3787"/>
          <a:stretch/>
        </p:blipFill>
        <p:spPr>
          <a:xfrm>
            <a:off x="5243944" y="1361800"/>
            <a:ext cx="3643747" cy="29750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58" y="3243921"/>
            <a:ext cx="1092901" cy="10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4936" y="171875"/>
            <a:ext cx="5878597" cy="1083000"/>
          </a:xfrm>
        </p:spPr>
        <p:txBody>
          <a:bodyPr/>
          <a:lstStyle/>
          <a:p>
            <a:r>
              <a:rPr lang="en-US" altLang="zh-TW" dirty="0"/>
              <a:t>Weekend &amp; Revenue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39" y="1413164"/>
            <a:ext cx="7125008" cy="2985222"/>
          </a:xfrm>
        </p:spPr>
      </p:pic>
    </p:spTree>
    <p:extLst>
      <p:ext uri="{BB962C8B-B14F-4D97-AF65-F5344CB8AC3E}">
        <p14:creationId xmlns:p14="http://schemas.microsoft.com/office/powerpoint/2010/main" val="36806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44" y="247867"/>
            <a:ext cx="6113280" cy="4647766"/>
          </a:xfrm>
        </p:spPr>
      </p:pic>
    </p:spTree>
    <p:extLst>
      <p:ext uri="{BB962C8B-B14F-4D97-AF65-F5344CB8AC3E}">
        <p14:creationId xmlns:p14="http://schemas.microsoft.com/office/powerpoint/2010/main" val="36630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96" y="222984"/>
            <a:ext cx="5751513" cy="23037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96" y="2596056"/>
            <a:ext cx="5985164" cy="24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14" y="286668"/>
            <a:ext cx="5751513" cy="224563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43" y="2652048"/>
            <a:ext cx="5833054" cy="23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319238"/>
            <a:ext cx="5751513" cy="218484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650928"/>
            <a:ext cx="6016334" cy="23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96" y="82696"/>
            <a:ext cx="4921190" cy="243190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82" y="2640243"/>
            <a:ext cx="5389418" cy="22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title"/>
          </p:nvPr>
        </p:nvSpPr>
        <p:spPr>
          <a:xfrm>
            <a:off x="4865576" y="1620472"/>
            <a:ext cx="3841543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altLang="zh-TW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 idx="2"/>
          </p:nvPr>
        </p:nvSpPr>
        <p:spPr>
          <a:xfrm>
            <a:off x="2971729" y="1620472"/>
            <a:ext cx="19182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65" name="Google Shape;365;p50"/>
          <p:cNvCxnSpPr/>
          <p:nvPr/>
        </p:nvCxnSpPr>
        <p:spPr>
          <a:xfrm rot="10800000">
            <a:off x="4741950" y="1730150"/>
            <a:ext cx="0" cy="200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1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39" y="411478"/>
            <a:ext cx="4752322" cy="45288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420" y="4027170"/>
            <a:ext cx="79248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4" y="734059"/>
            <a:ext cx="7189452" cy="35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title"/>
          </p:nvPr>
        </p:nvSpPr>
        <p:spPr>
          <a:xfrm>
            <a:off x="4865577" y="1620472"/>
            <a:ext cx="28809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 idx="2"/>
          </p:nvPr>
        </p:nvSpPr>
        <p:spPr>
          <a:xfrm>
            <a:off x="2971729" y="1620472"/>
            <a:ext cx="19182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65" name="Google Shape;365;p50"/>
          <p:cNvCxnSpPr/>
          <p:nvPr/>
        </p:nvCxnSpPr>
        <p:spPr>
          <a:xfrm rot="10800000">
            <a:off x="4741950" y="1730150"/>
            <a:ext cx="0" cy="200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77" y="2837272"/>
            <a:ext cx="1752599" cy="2015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4" y="1343659"/>
            <a:ext cx="8405672" cy="22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title"/>
          </p:nvPr>
        </p:nvSpPr>
        <p:spPr>
          <a:xfrm>
            <a:off x="4865576" y="1620472"/>
            <a:ext cx="3932983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-US" altLang="zh-TW" dirty="0">
                <a:solidFill>
                  <a:schemeClr val="bg1"/>
                </a:solidFill>
              </a:rPr>
              <a:t>Models &amp; Results</a:t>
            </a:r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 idx="2"/>
          </p:nvPr>
        </p:nvSpPr>
        <p:spPr>
          <a:xfrm>
            <a:off x="2971729" y="1620472"/>
            <a:ext cx="19182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cxnSp>
        <p:nvCxnSpPr>
          <p:cNvPr id="365" name="Google Shape;365;p50"/>
          <p:cNvCxnSpPr/>
          <p:nvPr/>
        </p:nvCxnSpPr>
        <p:spPr>
          <a:xfrm rot="10800000">
            <a:off x="4741950" y="1730150"/>
            <a:ext cx="0" cy="200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70" y="3360981"/>
            <a:ext cx="1146810" cy="11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04" y="0"/>
            <a:ext cx="50809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72" y="430057"/>
            <a:ext cx="6351248" cy="425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25" y="0"/>
            <a:ext cx="3596750" cy="5143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653790"/>
            <a:ext cx="1043940" cy="104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18" y="0"/>
            <a:ext cx="3833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77"/>
            <a:ext cx="3629025" cy="48006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10" y="102552"/>
            <a:ext cx="3695700" cy="4772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83501"/>
            <a:ext cx="38957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6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226059"/>
            <a:ext cx="6818466" cy="46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19874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2153"/>
            <a:ext cx="9144000" cy="18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/>
          <a:stretch/>
        </p:blipFill>
        <p:spPr>
          <a:xfrm>
            <a:off x="2423160" y="-1"/>
            <a:ext cx="5203553" cy="51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B95B85-C6C7-4415-9D4A-5F4F6F8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01" y="0"/>
            <a:ext cx="6278244" cy="1083000"/>
          </a:xfrm>
        </p:spPr>
        <p:txBody>
          <a:bodyPr/>
          <a:lstStyle/>
          <a:p>
            <a:r>
              <a:rPr lang="en-US" altLang="zh-TW" dirty="0" smtClean="0"/>
              <a:t>History of Online shopping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1" y="840471"/>
            <a:ext cx="2304184" cy="1337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01" y="1437878"/>
            <a:ext cx="2303740" cy="16248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3768" t="6511"/>
          <a:stretch/>
        </p:blipFill>
        <p:spPr>
          <a:xfrm>
            <a:off x="3223656" y="2069510"/>
            <a:ext cx="3104446" cy="134814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32" y="2956305"/>
            <a:ext cx="2699896" cy="144785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497" y="3847560"/>
            <a:ext cx="2342895" cy="12809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536" y="861890"/>
            <a:ext cx="7116288" cy="362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3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/>
          <a:stretch/>
        </p:blipFill>
        <p:spPr>
          <a:xfrm>
            <a:off x="2415541" y="-1"/>
            <a:ext cx="5108684" cy="51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61912"/>
            <a:ext cx="6096000" cy="50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6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53" y="0"/>
            <a:ext cx="3711893" cy="5143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90" y="3832860"/>
            <a:ext cx="1055370" cy="1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title"/>
          </p:nvPr>
        </p:nvSpPr>
        <p:spPr>
          <a:xfrm>
            <a:off x="4865577" y="1620472"/>
            <a:ext cx="28809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 idx="2"/>
          </p:nvPr>
        </p:nvSpPr>
        <p:spPr>
          <a:xfrm>
            <a:off x="2971729" y="1620472"/>
            <a:ext cx="19182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5</a:t>
            </a:r>
            <a:endParaRPr dirty="0"/>
          </a:p>
        </p:txBody>
      </p:sp>
      <p:cxnSp>
        <p:nvCxnSpPr>
          <p:cNvPr id="365" name="Google Shape;365;p50"/>
          <p:cNvCxnSpPr/>
          <p:nvPr/>
        </p:nvCxnSpPr>
        <p:spPr>
          <a:xfrm rot="10800000">
            <a:off x="4741950" y="1730150"/>
            <a:ext cx="0" cy="200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82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"/>
          <p:cNvSpPr txBox="1">
            <a:spLocks noGrp="1"/>
          </p:cNvSpPr>
          <p:nvPr>
            <p:ph type="title"/>
          </p:nvPr>
        </p:nvSpPr>
        <p:spPr>
          <a:xfrm>
            <a:off x="2155650" y="1506450"/>
            <a:ext cx="4832700" cy="24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 f</a:t>
            </a:r>
            <a:r>
              <a:rPr lang="en" dirty="0"/>
              <a:t>o</a:t>
            </a:r>
            <a:r>
              <a:rPr lang="en-US" dirty="0"/>
              <a:t>r Listening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3" y="859536"/>
            <a:ext cx="8655564" cy="36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B95B85-C6C7-4415-9D4A-5F4F6F8D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Purpose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80AB6-B6C4-435D-A60A-FEF297CC1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96242" y="1200633"/>
            <a:ext cx="7447758" cy="3757612"/>
          </a:xfrm>
        </p:spPr>
        <p:txBody>
          <a:bodyPr/>
          <a:lstStyle/>
          <a:p>
            <a:r>
              <a:rPr lang="zh-TW" altLang="en-US" dirty="0" smtClean="0"/>
              <a:t>利用</a:t>
            </a:r>
            <a:r>
              <a:rPr lang="zh-TW" altLang="en-US" dirty="0"/>
              <a:t>線上購物時買家的各種資料去預測最後是否會買下</a:t>
            </a:r>
            <a:r>
              <a:rPr lang="zh-TW" altLang="en-US" dirty="0" smtClean="0"/>
              <a:t>商品</a:t>
            </a:r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81" y="2555174"/>
            <a:ext cx="1477240" cy="14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title"/>
          </p:nvPr>
        </p:nvSpPr>
        <p:spPr>
          <a:xfrm>
            <a:off x="4865577" y="1620472"/>
            <a:ext cx="28809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Data</a:t>
            </a:r>
            <a:br>
              <a:rPr lang="en-US" altLang="zh-TW" dirty="0" smtClean="0"/>
            </a:br>
            <a:r>
              <a:rPr lang="en-US" altLang="zh-TW" dirty="0" smtClean="0"/>
              <a:t>Collection</a:t>
            </a:r>
            <a:endParaRPr dirty="0"/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 idx="2"/>
          </p:nvPr>
        </p:nvSpPr>
        <p:spPr>
          <a:xfrm>
            <a:off x="2971729" y="1620472"/>
            <a:ext cx="1918200" cy="12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365" name="Google Shape;365;p50"/>
          <p:cNvCxnSpPr/>
          <p:nvPr/>
        </p:nvCxnSpPr>
        <p:spPr>
          <a:xfrm rot="10800000">
            <a:off x="4741950" y="1730150"/>
            <a:ext cx="0" cy="200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823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B95B85-C6C7-4415-9D4A-5F4F6F8D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80AB6-B6C4-435D-A60A-FEF297CC10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61557" y="863176"/>
            <a:ext cx="6468044" cy="3757612"/>
          </a:xfrm>
        </p:spPr>
        <p:txBody>
          <a:bodyPr/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來源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archive.ics.uci.edu/ml/datasets/Online+Shoppers+Purchasing+Intention+Dataset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78" y="2900934"/>
            <a:ext cx="184404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1510145" y="937396"/>
            <a:ext cx="7232072" cy="3757612"/>
          </a:xfrm>
        </p:spPr>
        <p:txBody>
          <a:bodyPr/>
          <a:lstStyle/>
          <a:p>
            <a:pPr marL="139700" indent="0" algn="ctr">
              <a:buNone/>
            </a:pPr>
            <a:r>
              <a:rPr lang="zh-TW" altLang="en-US" sz="2000" dirty="0"/>
              <a:t>使用者在訪問網頁時的不同類型的頁面資訊</a:t>
            </a:r>
            <a:endParaRPr lang="en-US" altLang="zh-TW" sz="2000" dirty="0"/>
          </a:p>
          <a:p>
            <a:pPr marL="139700" indent="0" algn="ctr"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fr-FR" altLang="zh-TW" dirty="0"/>
              <a:t>Administrative</a:t>
            </a:r>
            <a:r>
              <a:rPr lang="zh-TW" altLang="en-US" dirty="0"/>
              <a:t>  ：辦帳號、下單網頁</a:t>
            </a:r>
            <a:r>
              <a:rPr lang="zh-TW" altLang="en-US" b="1" u="sng" dirty="0">
                <a:solidFill>
                  <a:srgbClr val="0070C0"/>
                </a:solidFill>
              </a:rPr>
              <a:t>瀏覽數量</a:t>
            </a:r>
            <a:r>
              <a:rPr lang="zh-TW" altLang="en-US" b="1" dirty="0">
                <a:solidFill>
                  <a:srgbClr val="0070C0"/>
                </a:solidFill>
              </a:rPr>
              <a:t>  </a:t>
            </a:r>
            <a:r>
              <a:rPr lang="fr-FR" altLang="zh-TW" sz="1800" dirty="0"/>
              <a:t>Duration</a:t>
            </a:r>
            <a:r>
              <a:rPr lang="zh-TW" altLang="en-US" b="1" u="sng" dirty="0">
                <a:solidFill>
                  <a:srgbClr val="0070C0"/>
                </a:solidFill>
              </a:rPr>
              <a:t>停留時間</a:t>
            </a:r>
            <a:endParaRPr lang="en-US" altLang="zh-TW" b="1" u="sng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fr-FR" altLang="zh-TW" dirty="0" err="1"/>
              <a:t>Informational</a:t>
            </a:r>
            <a:r>
              <a:rPr lang="zh-TW" altLang="en-US" dirty="0"/>
              <a:t>    ：瀏覽產品信息網頁</a:t>
            </a:r>
            <a:r>
              <a:rPr lang="zh-TW" altLang="en-US" b="1" u="sng" dirty="0">
                <a:solidFill>
                  <a:srgbClr val="0070C0"/>
                </a:solidFill>
              </a:rPr>
              <a:t>瀏覽數量</a:t>
            </a:r>
            <a:r>
              <a:rPr lang="zh-TW" altLang="en-US" b="1" dirty="0">
                <a:solidFill>
                  <a:srgbClr val="0070C0"/>
                </a:solidFill>
              </a:rPr>
              <a:t>  </a:t>
            </a:r>
            <a:r>
              <a:rPr lang="fr-FR" altLang="zh-TW" sz="1800" dirty="0"/>
              <a:t>Duration</a:t>
            </a:r>
            <a:r>
              <a:rPr lang="zh-TW" altLang="en-US" b="1" u="sng" dirty="0">
                <a:solidFill>
                  <a:srgbClr val="0070C0"/>
                </a:solidFill>
              </a:rPr>
              <a:t>停留時間</a:t>
            </a:r>
            <a:endParaRPr lang="fr-FR" altLang="zh-TW" b="1" u="sng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fr-FR" altLang="zh-TW" dirty="0" err="1"/>
              <a:t>ProductRelated</a:t>
            </a:r>
            <a:r>
              <a:rPr lang="zh-TW" altLang="en-US" dirty="0"/>
              <a:t> ：類似產品網頁</a:t>
            </a:r>
            <a:r>
              <a:rPr lang="zh-TW" altLang="en-US" b="1" u="sng" dirty="0">
                <a:solidFill>
                  <a:srgbClr val="0070C0"/>
                </a:solidFill>
              </a:rPr>
              <a:t>瀏覽數量</a:t>
            </a:r>
            <a:r>
              <a:rPr lang="zh-TW" altLang="en-US" b="1" dirty="0">
                <a:solidFill>
                  <a:srgbClr val="0070C0"/>
                </a:solidFill>
              </a:rPr>
              <a:t>          </a:t>
            </a:r>
            <a:r>
              <a:rPr lang="fr-FR" altLang="zh-TW" sz="1800" dirty="0"/>
              <a:t>Duration</a:t>
            </a:r>
            <a:r>
              <a:rPr lang="zh-TW" altLang="en-US" b="1" u="sng" dirty="0">
                <a:solidFill>
                  <a:srgbClr val="0070C0"/>
                </a:solidFill>
              </a:rPr>
              <a:t>停留</a:t>
            </a:r>
            <a:r>
              <a:rPr lang="zh-TW" altLang="en-US" b="1" u="sng" dirty="0" smtClean="0">
                <a:solidFill>
                  <a:srgbClr val="0070C0"/>
                </a:solidFill>
              </a:rPr>
              <a:t>時</a:t>
            </a:r>
            <a:endParaRPr lang="en-US" altLang="zh-TW" b="1" u="sng" dirty="0">
              <a:solidFill>
                <a:srgbClr val="0070C0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A948686-A186-414A-A18E-93FF2317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45" y="0"/>
            <a:ext cx="7633855" cy="1083000"/>
          </a:xfrm>
        </p:spPr>
        <p:txBody>
          <a:bodyPr/>
          <a:lstStyle/>
          <a:p>
            <a:pPr algn="ctr"/>
            <a:r>
              <a:rPr lang="fr-FR" altLang="zh-TW" sz="1800" dirty="0"/>
              <a:t>Administrative &amp; </a:t>
            </a:r>
            <a:r>
              <a:rPr lang="fr-FR" altLang="zh-TW" sz="1800" dirty="0" err="1"/>
              <a:t>Informational</a:t>
            </a:r>
            <a:r>
              <a:rPr lang="fr-FR" altLang="zh-TW" sz="1800" dirty="0"/>
              <a:t> &amp; </a:t>
            </a:r>
            <a:r>
              <a:rPr lang="fr-FR" altLang="zh-TW" sz="1800" dirty="0" err="1"/>
              <a:t>ProductRelated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26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pply Chain Management Consulting Toolkit by Slidesgo">
  <a:themeElements>
    <a:clrScheme name="Simple Light">
      <a:dk1>
        <a:srgbClr val="351C75"/>
      </a:dk1>
      <a:lt1>
        <a:srgbClr val="FFFFFF"/>
      </a:lt1>
      <a:dk2>
        <a:srgbClr val="DE96C1"/>
      </a:dk2>
      <a:lt2>
        <a:srgbClr val="CCCCC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2250</Words>
  <Application>Microsoft Office PowerPoint</Application>
  <PresentationFormat>如螢幕大小 (16:9)</PresentationFormat>
  <Paragraphs>162</Paragraphs>
  <Slides>44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Oxygen</vt:lpstr>
      <vt:lpstr>Arial</vt:lpstr>
      <vt:lpstr>Google Sans Text</vt:lpstr>
      <vt:lpstr>Roboto</vt:lpstr>
      <vt:lpstr>Wingdings</vt:lpstr>
      <vt:lpstr>微軟正黑體</vt:lpstr>
      <vt:lpstr>Supply Chain Management Consulting Toolkit by Slidesgo</vt:lpstr>
      <vt:lpstr>機器學習 期末報告 預測線上購買意願</vt:lpstr>
      <vt:lpstr>Table of Contents</vt:lpstr>
      <vt:lpstr>Introduction</vt:lpstr>
      <vt:lpstr>History of Online shopping </vt:lpstr>
      <vt:lpstr>PowerPoint 簡報</vt:lpstr>
      <vt:lpstr>Purpose</vt:lpstr>
      <vt:lpstr>Data Collection</vt:lpstr>
      <vt:lpstr>Data</vt:lpstr>
      <vt:lpstr>Administrative &amp; Informational &amp; ProductRelated</vt:lpstr>
      <vt:lpstr>Administrative &amp; Informational &amp; ProductRelated</vt:lpstr>
      <vt:lpstr>BounceRates</vt:lpstr>
      <vt:lpstr>ExitRates</vt:lpstr>
      <vt:lpstr>PageValues</vt:lpstr>
      <vt:lpstr>PowerPoint 簡報</vt:lpstr>
      <vt:lpstr>PowerPoint 簡報</vt:lpstr>
      <vt:lpstr>Special Day</vt:lpstr>
      <vt:lpstr>Month &amp; Region</vt:lpstr>
      <vt:lpstr>Traffic Type</vt:lpstr>
      <vt:lpstr>Traffic Type Example</vt:lpstr>
      <vt:lpstr>Visitor Type</vt:lpstr>
      <vt:lpstr>Weekend &amp; Revenue</vt:lpstr>
      <vt:lpstr>PowerPoint 簡報</vt:lpstr>
      <vt:lpstr>PowerPoint 簡報</vt:lpstr>
      <vt:lpstr>PowerPoint 簡報</vt:lpstr>
      <vt:lpstr>PowerPoint 簡報</vt:lpstr>
      <vt:lpstr>PowerPoint 簡報</vt:lpstr>
      <vt:lpstr>Preprocessing</vt:lpstr>
      <vt:lpstr>PowerPoint 簡報</vt:lpstr>
      <vt:lpstr>PowerPoint 簡報</vt:lpstr>
      <vt:lpstr>PowerPoint 簡報</vt:lpstr>
      <vt:lpstr>Models &amp; Results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Conclusion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MANAGEMENT Consulting Toolkit</dc:title>
  <dc:creator>Yi Chun</dc:creator>
  <cp:lastModifiedBy>sdragon</cp:lastModifiedBy>
  <cp:revision>87</cp:revision>
  <dcterms:modified xsi:type="dcterms:W3CDTF">2021-12-18T05:51:12Z</dcterms:modified>
</cp:coreProperties>
</file>